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
  </p:notesMasterIdLst>
  <p:handoutMasterIdLst>
    <p:handoutMasterId r:id="rId8"/>
  </p:handoutMasterIdLst>
  <p:sldIdLst>
    <p:sldId id="256" r:id="rId3"/>
    <p:sldId id="257" r:id="rId4"/>
    <p:sldId id="258" r:id="rId5"/>
    <p:sldId id="259" r:id="rId6"/>
  </p:sldIdLst>
  <p:sldSz cx="6858000" cy="9144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39"/>
    <a:srgbClr val="0000FF"/>
    <a:srgbClr val="F10FB6"/>
    <a:srgbClr val="FFCCFF"/>
    <a:srgbClr val="FF0066"/>
    <a:srgbClr val="00FF00"/>
    <a:srgbClr val="CC0099"/>
    <a:srgbClr val="FF9966"/>
  </p:clrMru>
</p:presentationPr>
</file>

<file path=ppt/tableStyles.xml><?xml version="1.0" encoding="utf-8"?>
<a:tblStyleLst xmlns:a="http://schemas.openxmlformats.org/drawingml/2006/main" def="{5C22544A-7EE6-4342-B048-85BDC9FD1C3A}">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9642" autoAdjust="0"/>
  </p:normalViewPr>
  <p:slideViewPr>
    <p:cSldViewPr>
      <p:cViewPr>
        <p:scale>
          <a:sx n="100" d="100"/>
          <a:sy n="100" d="100"/>
        </p:scale>
        <p:origin x="-1230" y="-6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3006" y="-114"/>
      </p:cViewPr>
      <p:guideLst>
        <p:guide orient="horz" pos="31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1552964" y="9449174"/>
            <a:ext cx="2971749" cy="496514"/>
          </a:xfrm>
          <a:prstGeom prst="rect">
            <a:avLst/>
          </a:prstGeom>
        </p:spPr>
        <p:txBody>
          <a:bodyPr vert="horz" lIns="88555" tIns="44278" rIns="88555" bIns="44278" rtlCol="0" anchor="b"/>
          <a:lstStyle>
            <a:lvl1pPr algn="l">
              <a:defRPr sz="1200"/>
            </a:lvl1pPr>
          </a:lstStyle>
          <a:p>
            <a:r>
              <a:rPr lang="fr-FR" dirty="0" smtClean="0"/>
              <a:t> http://www.commune-montcet.fr</a:t>
            </a:r>
          </a:p>
          <a:p>
            <a:endParaRPr lang="fr-FR"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Espace réservé des commentaires 7"/>
          <p:cNvSpPr>
            <a:spLocks noGrp="1"/>
          </p:cNvSpPr>
          <p:nvPr>
            <p:ph type="body" sz="quarter" idx="3"/>
          </p:nvPr>
        </p:nvSpPr>
        <p:spPr>
          <a:xfrm>
            <a:off x="685801" y="4724204"/>
            <a:ext cx="5486400" cy="4475558"/>
          </a:xfrm>
          <a:prstGeom prst="rect">
            <a:avLst/>
          </a:prstGeom>
        </p:spPr>
        <p:txBody>
          <a:bodyPr vert="horz" lIns="95989" tIns="47994" rIns="95989" bIns="4799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32000" y="746125"/>
            <a:ext cx="2795588" cy="3729038"/>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30413" y="746125"/>
            <a:ext cx="2797175" cy="3730625"/>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038"/>
            <a:ext cx="5829300" cy="1960562"/>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713"/>
            <a:ext cx="1543050" cy="78009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42900" y="366713"/>
            <a:ext cx="4476750" cy="78009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714500" y="4165600"/>
            <a:ext cx="4629150" cy="2525816"/>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714500" y="6671096"/>
            <a:ext cx="4629150" cy="18288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5156716" y="1676588"/>
            <a:ext cx="3048000" cy="285750"/>
          </a:xfrm>
        </p:spPr>
        <p:txBody>
          <a:bodyPr/>
          <a:lstStyle/>
          <a:p>
            <a:fld id="{8473CA6A-A85B-4F6A-9D14-768731280AD2}" type="datetimeFigureOut">
              <a:rPr lang="fr-FR" smtClean="0"/>
              <a:pPr/>
              <a:t>17/06/2018</a:t>
            </a:fld>
            <a:endParaRPr lang="fr-FR"/>
          </a:p>
        </p:txBody>
      </p:sp>
      <p:sp>
        <p:nvSpPr>
          <p:cNvPr id="17" name="Espace réservé du pied de page 16"/>
          <p:cNvSpPr>
            <a:spLocks noGrp="1"/>
          </p:cNvSpPr>
          <p:nvPr>
            <p:ph type="ftr" sz="quarter" idx="11"/>
          </p:nvPr>
        </p:nvSpPr>
        <p:spPr bwMode="auto">
          <a:xfrm rot="5400000">
            <a:off x="4241152" y="5687573"/>
            <a:ext cx="4876800" cy="288036"/>
          </a:xfrm>
        </p:spPr>
        <p:txBody>
          <a:bodyPr/>
          <a:lstStyle/>
          <a:p>
            <a:endParaRPr lang="fr-FR"/>
          </a:p>
        </p:txBody>
      </p:sp>
      <p:sp>
        <p:nvSpPr>
          <p:cNvPr id="10" name="Rectangle 9"/>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6835392"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457200" y="4572000"/>
            <a:ext cx="971550" cy="17272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982224"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248156" y="7717536"/>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428750" y="5994400"/>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994158" y="6571603"/>
            <a:ext cx="457200" cy="690032"/>
          </a:xfrm>
        </p:spPr>
        <p:txBody>
          <a:bodyPr/>
          <a:lstStyle/>
          <a:p>
            <a:fld id="{7E2A86A2-C1E2-4CC6-8A99-B7FB0223EE6F}"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342900" y="2133600"/>
            <a:ext cx="5600700" cy="6498336"/>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473CA6A-A85B-4F6A-9D14-768731280AD2}" type="datetimeFigureOut">
              <a:rPr lang="fr-FR" smtClean="0"/>
              <a:pPr/>
              <a:t>17/06/2018</a:t>
            </a:fld>
            <a:endParaRPr lang="fr-FR"/>
          </a:p>
        </p:txBody>
      </p:sp>
      <p:sp>
        <p:nvSpPr>
          <p:cNvPr id="9" name="Espace réservé du numéro de diapositive 8"/>
          <p:cNvSpPr>
            <a:spLocks noGrp="1"/>
          </p:cNvSpPr>
          <p:nvPr>
            <p:ph type="sldNum" sz="quarter" idx="15"/>
          </p:nvPr>
        </p:nvSpPr>
        <p:spPr/>
        <p:txBody>
          <a:bodyPr rtlCol="0"/>
          <a:lstStyle/>
          <a:p>
            <a:fld id="{7E2A86A2-C1E2-4CC6-8A99-B7FB0223EE6F}"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714500" y="3860800"/>
            <a:ext cx="4629150" cy="273812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714500" y="6680200"/>
            <a:ext cx="4629150" cy="18288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5155692" y="1671701"/>
            <a:ext cx="3048000" cy="285750"/>
          </a:xfrm>
        </p:spPr>
        <p:txBody>
          <a:bodyPr/>
          <a:lstStyle/>
          <a:p>
            <a:fld id="{8473CA6A-A85B-4F6A-9D14-768731280AD2}" type="datetimeFigureOut">
              <a:rPr lang="fr-FR" smtClean="0"/>
              <a:pPr/>
              <a:t>17/06/2018</a:t>
            </a:fld>
            <a:endParaRPr lang="fr-FR"/>
          </a:p>
        </p:txBody>
      </p:sp>
      <p:sp>
        <p:nvSpPr>
          <p:cNvPr id="5" name="Espace réservé du pied de page 4"/>
          <p:cNvSpPr>
            <a:spLocks noGrp="1"/>
          </p:cNvSpPr>
          <p:nvPr>
            <p:ph type="ftr" sz="quarter" idx="11"/>
          </p:nvPr>
        </p:nvSpPr>
        <p:spPr bwMode="auto">
          <a:xfrm rot="5400000">
            <a:off x="4241292" y="5683758"/>
            <a:ext cx="4876800" cy="288036"/>
          </a:xfrm>
        </p:spPr>
        <p:txBody>
          <a:bodyPr/>
          <a:lstStyle/>
          <a:p>
            <a:endParaRPr lang="fr-FR"/>
          </a:p>
        </p:txBody>
      </p:sp>
      <p:sp>
        <p:nvSpPr>
          <p:cNvPr id="9" name="Rectangle 8"/>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457200" y="4572000"/>
            <a:ext cx="971550" cy="17272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993528"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248156" y="7721600"/>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409280" y="5973184"/>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6823458"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005462" y="6571603"/>
            <a:ext cx="457200" cy="690032"/>
          </a:xfrm>
        </p:spPr>
        <p:txBody>
          <a:bodyPr/>
          <a:lstStyle/>
          <a:p>
            <a:fld id="{7E2A86A2-C1E2-4CC6-8A99-B7FB0223EE6F}"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2A86A2-C1E2-4CC6-8A99-B7FB0223EE6F}" type="slidenum">
              <a:rPr lang="fr-FR" smtClean="0"/>
              <a:pPr/>
              <a:t>‹N°›</a:t>
            </a:fld>
            <a:endParaRPr lang="fr-FR"/>
          </a:p>
        </p:txBody>
      </p:sp>
      <p:sp>
        <p:nvSpPr>
          <p:cNvPr id="9" name="Espace réservé du contenu 8"/>
          <p:cNvSpPr>
            <a:spLocks noGrp="1"/>
          </p:cNvSpPr>
          <p:nvPr>
            <p:ph sz="quarter" idx="1"/>
          </p:nvPr>
        </p:nvSpPr>
        <p:spPr>
          <a:xfrm>
            <a:off x="342900" y="2133600"/>
            <a:ext cx="2743200" cy="6096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3202686" y="2133600"/>
            <a:ext cx="2743200" cy="6096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5657850" cy="1524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2A86A2-C1E2-4CC6-8A99-B7FB0223EE6F}" type="slidenum">
              <a:rPr lang="fr-FR" smtClean="0"/>
              <a:pPr/>
              <a:t>‹N°›</a:t>
            </a:fld>
            <a:endParaRPr lang="fr-FR"/>
          </a:p>
        </p:txBody>
      </p:sp>
      <p:sp>
        <p:nvSpPr>
          <p:cNvPr id="11" name="Espace réservé du contenu 10"/>
          <p:cNvSpPr>
            <a:spLocks noGrp="1"/>
          </p:cNvSpPr>
          <p:nvPr>
            <p:ph sz="quarter" idx="2"/>
          </p:nvPr>
        </p:nvSpPr>
        <p:spPr>
          <a:xfrm>
            <a:off x="342900" y="3149600"/>
            <a:ext cx="2743200" cy="5181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3278981" y="3149600"/>
            <a:ext cx="2743200" cy="5181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34290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325755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8473CA6A-A85B-4F6A-9D14-768731280AD2}" type="datetimeFigureOut">
              <a:rPr lang="fr-FR" smtClean="0"/>
              <a:pPr/>
              <a:t>17/06/2018</a:t>
            </a:fld>
            <a:endParaRPr lang="fr-FR"/>
          </a:p>
        </p:txBody>
      </p:sp>
      <p:sp>
        <p:nvSpPr>
          <p:cNvPr id="7" name="Espace réservé du numéro de diapositive 6"/>
          <p:cNvSpPr>
            <a:spLocks noGrp="1"/>
          </p:cNvSpPr>
          <p:nvPr>
            <p:ph type="sldNum" sz="quarter" idx="11"/>
          </p:nvPr>
        </p:nvSpPr>
        <p:spPr/>
        <p:txBody>
          <a:bodyPr rtlCol="0"/>
          <a:lstStyle/>
          <a:p>
            <a:fld id="{7E2A86A2-C1E2-4CC6-8A99-B7FB0223EE6F}"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688658" y="4400550"/>
            <a:ext cx="8412480" cy="3429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109210" y="365760"/>
            <a:ext cx="1145286" cy="664464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228600" y="365760"/>
            <a:ext cx="4229100" cy="843686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8473CA6A-A85B-4F6A-9D14-768731280AD2}" type="datetimeFigureOut">
              <a:rPr lang="fr-FR" smtClean="0"/>
              <a:pPr/>
              <a:t>17/06/2018</a:t>
            </a:fld>
            <a:endParaRPr lang="fr-FR"/>
          </a:p>
        </p:txBody>
      </p:sp>
      <p:sp>
        <p:nvSpPr>
          <p:cNvPr id="22" name="Espace réservé du numéro de diapositive 21"/>
          <p:cNvSpPr>
            <a:spLocks noGrp="1"/>
          </p:cNvSpPr>
          <p:nvPr>
            <p:ph type="sldNum" sz="quarter" idx="15"/>
          </p:nvPr>
        </p:nvSpPr>
        <p:spPr/>
        <p:txBody>
          <a:bodyPr rtlCol="0"/>
          <a:lstStyle/>
          <a:p>
            <a:fld id="{7E2A86A2-C1E2-4CC6-8A99-B7FB0223EE6F}"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657225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672370" y="4400550"/>
            <a:ext cx="8412480" cy="3429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4629150" cy="9144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074349" y="353060"/>
            <a:ext cx="1143000" cy="6608064"/>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6743700" y="0"/>
            <a:ext cx="0" cy="9144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6629400" y="0"/>
            <a:ext cx="228600" cy="9144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8473CA6A-A85B-4F6A-9D14-768731280AD2}" type="datetimeFigureOut">
              <a:rPr lang="fr-FR" smtClean="0"/>
              <a:pPr/>
              <a:t>17/06/2018</a:t>
            </a:fld>
            <a:endParaRPr lang="fr-FR"/>
          </a:p>
        </p:txBody>
      </p:sp>
      <p:sp>
        <p:nvSpPr>
          <p:cNvPr id="18" name="Espace réservé du numéro de diapositive 17"/>
          <p:cNvSpPr>
            <a:spLocks noGrp="1"/>
          </p:cNvSpPr>
          <p:nvPr>
            <p:ph type="sldNum" sz="quarter" idx="11"/>
          </p:nvPr>
        </p:nvSpPr>
        <p:spPr/>
        <p:txBody>
          <a:bodyPr rtlCol="0"/>
          <a:lstStyle/>
          <a:p>
            <a:fld id="{7E2A86A2-C1E2-4CC6-8A99-B7FB0223EE6F}"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6"/>
            <a:ext cx="1257300" cy="780203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5875338"/>
            <a:ext cx="5829300" cy="1816100"/>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3538"/>
            <a:ext cx="2255838" cy="154940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400800"/>
            <a:ext cx="4114800" cy="75565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473CA6A-A85B-4F6A-9D14-768731280AD2}" type="datetimeFigureOut">
              <a:rPr lang="fr-FR" smtClean="0"/>
              <a:pPr/>
              <a:t>17/06/2018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2A86A2-C1E2-4CC6-8A99-B7FB0223EE6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473CA6A-A85B-4F6A-9D14-768731280AD2}" type="datetimeFigureOut">
              <a:rPr lang="fr-FR" smtClean="0"/>
              <a:pPr/>
              <a:t>17/06/2018</a:t>
            </a:fld>
            <a:endParaRPr lang="fr-FR"/>
          </a:p>
        </p:txBody>
      </p:sp>
      <p:sp>
        <p:nvSpPr>
          <p:cNvPr id="5" name="Espace réservé du pied de page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7E2A86A2-C1E2-4CC6-8A99-B7FB0223EE6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342900" y="366184"/>
            <a:ext cx="5600700" cy="1524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42900" y="2133600"/>
            <a:ext cx="5600700" cy="6498336"/>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5105400" y="1554482"/>
            <a:ext cx="2682240" cy="288036"/>
          </a:xfrm>
          <a:prstGeom prst="rect">
            <a:avLst/>
          </a:prstGeom>
        </p:spPr>
        <p:txBody>
          <a:bodyPr vert="horz" anchor="ctr" anchorCtr="0"/>
          <a:lstStyle>
            <a:lvl1pPr algn="r" eaLnBrk="1" latinLnBrk="0" hangingPunct="1">
              <a:defRPr kumimoji="0" sz="1200">
                <a:solidFill>
                  <a:schemeClr val="tx2"/>
                </a:solidFill>
              </a:defRPr>
            </a:lvl1pPr>
          </a:lstStyle>
          <a:p>
            <a:fld id="{8473CA6A-A85B-4F6A-9D14-768731280AD2}" type="datetimeFigureOut">
              <a:rPr lang="fr-FR" smtClean="0"/>
              <a:pPr/>
              <a:t>17/06/2018</a:t>
            </a:fld>
            <a:endParaRPr lang="fr-FR"/>
          </a:p>
        </p:txBody>
      </p:sp>
      <p:sp>
        <p:nvSpPr>
          <p:cNvPr id="3" name="Espace réservé du pied de page 2"/>
          <p:cNvSpPr>
            <a:spLocks noGrp="1"/>
          </p:cNvSpPr>
          <p:nvPr>
            <p:ph type="ftr" sz="quarter" idx="3"/>
          </p:nvPr>
        </p:nvSpPr>
        <p:spPr>
          <a:xfrm rot="5400000">
            <a:off x="4309190" y="5089667"/>
            <a:ext cx="4267200" cy="27432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57150"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6096762" y="7645400"/>
            <a:ext cx="457200" cy="694944"/>
          </a:xfrm>
          <a:prstGeom prst="rect">
            <a:avLst/>
          </a:prstGeom>
        </p:spPr>
        <p:txBody>
          <a:bodyPr vert="horz" anchor="ctr"/>
          <a:lstStyle>
            <a:lvl1pPr algn="ctr" eaLnBrk="1" latinLnBrk="0" hangingPunct="1">
              <a:defRPr kumimoji="0" sz="1400" b="1">
                <a:solidFill>
                  <a:srgbClr val="FFFFFF"/>
                </a:solidFill>
              </a:defRPr>
            </a:lvl1pPr>
          </a:lstStyle>
          <a:p>
            <a:fld id="{7E2A86A2-C1E2-4CC6-8A99-B7FB0223EE6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700808" y="7020272"/>
            <a:ext cx="2232248" cy="461665"/>
          </a:xfrm>
          <a:prstGeom prst="rect">
            <a:avLst/>
          </a:prstGeom>
          <a:noFill/>
        </p:spPr>
        <p:txBody>
          <a:bodyPr wrap="square" rtlCol="0">
            <a:spAutoFit/>
          </a:bodyPr>
          <a:lstStyle/>
          <a:p>
            <a:r>
              <a:rPr lang="fr-FR" sz="1200" dirty="0" smtClean="0"/>
              <a:t> PETIT RAPPEL CITOYEN</a:t>
            </a:r>
          </a:p>
          <a:p>
            <a:endParaRPr lang="fr-FR" sz="1200" dirty="0"/>
          </a:p>
        </p:txBody>
      </p:sp>
      <p:sp>
        <p:nvSpPr>
          <p:cNvPr id="3" name="Sous-titre 2"/>
          <p:cNvSpPr>
            <a:spLocks noGrp="1"/>
          </p:cNvSpPr>
          <p:nvPr>
            <p:ph type="subTitle" idx="1"/>
          </p:nvPr>
        </p:nvSpPr>
        <p:spPr>
          <a:xfrm>
            <a:off x="1196752" y="107504"/>
            <a:ext cx="3528392" cy="504056"/>
          </a:xfrm>
        </p:spPr>
        <p:txBody>
          <a:bodyPr>
            <a:normAutofit lnSpcReduction="10000"/>
          </a:bodyPr>
          <a:lstStyle/>
          <a:p>
            <a:r>
              <a:rPr lang="fr-FR" sz="2800" b="1" i="1" dirty="0" smtClean="0">
                <a:solidFill>
                  <a:schemeClr val="accent2">
                    <a:lumMod val="50000"/>
                  </a:schemeClr>
                </a:solidFill>
                <a:latin typeface="Britannic Bold" pitchFamily="34" charset="0"/>
                <a:ea typeface="Batang" pitchFamily="18" charset="-127"/>
              </a:rPr>
              <a:t>L’ECHO DE MONTCET</a:t>
            </a:r>
            <a:endParaRPr lang="fr-FR" sz="2800" b="1" i="1" dirty="0">
              <a:solidFill>
                <a:schemeClr val="accent2">
                  <a:lumMod val="50000"/>
                </a:schemeClr>
              </a:solidFill>
              <a:latin typeface="Britannic Bold" pitchFamily="34" charset="0"/>
              <a:ea typeface="Batang" pitchFamily="18" charset="-127"/>
            </a:endParaRPr>
          </a:p>
        </p:txBody>
      </p:sp>
      <p:sp>
        <p:nvSpPr>
          <p:cNvPr id="10" name="ZoneTexte 9"/>
          <p:cNvSpPr txBox="1"/>
          <p:nvPr/>
        </p:nvSpPr>
        <p:spPr>
          <a:xfrm>
            <a:off x="2132856" y="8867001"/>
            <a:ext cx="3096344" cy="553998"/>
          </a:xfrm>
          <a:prstGeom prst="rect">
            <a:avLst/>
          </a:prstGeom>
          <a:noFill/>
        </p:spPr>
        <p:txBody>
          <a:bodyPr wrap="square" rtlCol="0">
            <a:spAutoFit/>
          </a:bodyPr>
          <a:lstStyle/>
          <a:p>
            <a:r>
              <a:rPr lang="fr-FR" sz="1200" dirty="0" smtClean="0"/>
              <a:t> http://www.commune-montcet.fr</a:t>
            </a:r>
          </a:p>
          <a:p>
            <a:endParaRPr lang="fr-FR" dirty="0"/>
          </a:p>
        </p:txBody>
      </p:sp>
      <p:sp>
        <p:nvSpPr>
          <p:cNvPr id="12" name="Titre 1"/>
          <p:cNvSpPr txBox="1">
            <a:spLocks/>
          </p:cNvSpPr>
          <p:nvPr/>
        </p:nvSpPr>
        <p:spPr>
          <a:xfrm>
            <a:off x="72008" y="2267744"/>
            <a:ext cx="3212976" cy="3096344"/>
          </a:xfrm>
          <a:prstGeom prst="rect">
            <a:avLst/>
          </a:prstGeom>
          <a:ln w="19050">
            <a:solidFill>
              <a:schemeClr val="accent2">
                <a:lumMod val="75000"/>
              </a:schemeClr>
            </a:solidFill>
          </a:ln>
        </p:spPr>
        <p:txBody>
          <a:bodyPr vert="horz" lIns="91440" tIns="45720" rIns="91440" bIns="45720" rtlCol="0" anchor="ctr">
            <a:noAutofit/>
          </a:bodyPr>
          <a:lstStyle/>
          <a:p>
            <a:pPr algn="ctr"/>
            <a:endParaRPr lang="fr-FR" sz="900" dirty="0"/>
          </a:p>
        </p:txBody>
      </p:sp>
      <p:sp>
        <p:nvSpPr>
          <p:cNvPr id="14" name="ZoneTexte 13"/>
          <p:cNvSpPr txBox="1"/>
          <p:nvPr/>
        </p:nvSpPr>
        <p:spPr>
          <a:xfrm>
            <a:off x="4869160" y="242228"/>
            <a:ext cx="1584176" cy="369332"/>
          </a:xfrm>
          <a:prstGeom prst="rect">
            <a:avLst/>
          </a:prstGeom>
          <a:noFill/>
        </p:spPr>
        <p:txBody>
          <a:bodyPr wrap="square" rtlCol="0">
            <a:spAutoFit/>
          </a:bodyPr>
          <a:lstStyle/>
          <a:p>
            <a:r>
              <a:rPr lang="fr-FR" i="1" dirty="0" smtClean="0">
                <a:latin typeface="Britannic Bold" pitchFamily="34" charset="0"/>
              </a:rPr>
              <a:t>Juillet  2018</a:t>
            </a:r>
            <a:endParaRPr lang="fr-FR" i="1" dirty="0">
              <a:latin typeface="Britannic Bold" pitchFamily="34" charset="0"/>
            </a:endParaRPr>
          </a:p>
        </p:txBody>
      </p:sp>
      <p:sp>
        <p:nvSpPr>
          <p:cNvPr id="16" name="Rectangle 15"/>
          <p:cNvSpPr/>
          <p:nvPr/>
        </p:nvSpPr>
        <p:spPr>
          <a:xfrm>
            <a:off x="72008" y="2306935"/>
            <a:ext cx="3068960" cy="3200876"/>
          </a:xfrm>
          <a:prstGeom prst="rect">
            <a:avLst/>
          </a:prstGeom>
        </p:spPr>
        <p:txBody>
          <a:bodyPr wrap="square">
            <a:spAutoFit/>
          </a:bodyPr>
          <a:lstStyle/>
          <a:p>
            <a:pPr algn="just"/>
            <a:r>
              <a:rPr lang="fr-FR" sz="1200" dirty="0" smtClean="0"/>
              <a:t>                  LE MOT DU MAIRE</a:t>
            </a:r>
          </a:p>
          <a:p>
            <a:pPr algn="just"/>
            <a:endParaRPr lang="fr-FR" sz="900" dirty="0" smtClean="0"/>
          </a:p>
          <a:p>
            <a:pPr algn="just"/>
            <a:r>
              <a:rPr lang="fr-FR" sz="900" dirty="0" smtClean="0"/>
              <a:t>  </a:t>
            </a:r>
          </a:p>
          <a:p>
            <a:pPr algn="just"/>
            <a:r>
              <a:rPr lang="fr-FR" sz="900" dirty="0" smtClean="0"/>
              <a:t>Montcellienne</a:t>
            </a:r>
            <a:r>
              <a:rPr lang="fr-FR" sz="900" dirty="0" smtClean="0"/>
              <a:t>, </a:t>
            </a:r>
            <a:r>
              <a:rPr lang="fr-FR" sz="900" dirty="0" smtClean="0"/>
              <a:t>Montcellien</a:t>
            </a:r>
            <a:r>
              <a:rPr lang="fr-FR" sz="900" dirty="0" smtClean="0"/>
              <a:t>,</a:t>
            </a:r>
          </a:p>
          <a:p>
            <a:pPr algn="just"/>
            <a:endParaRPr lang="fr-FR" sz="900" dirty="0" smtClean="0"/>
          </a:p>
          <a:p>
            <a:pPr algn="just"/>
            <a:r>
              <a:rPr lang="fr-FR" sz="900" dirty="0" smtClean="0"/>
              <a:t>  Ce premier semestre municipal  a été marqué par plusieurs évènements qui ont bousculé l’ordre établi.</a:t>
            </a:r>
          </a:p>
          <a:p>
            <a:pPr algn="just"/>
            <a:r>
              <a:rPr lang="fr-FR" sz="900" dirty="0" smtClean="0"/>
              <a:t>  Je citerai , outre l’établissement et l’élaboration des budgets communaux, mais aussi intercommunal (</a:t>
            </a:r>
            <a:r>
              <a:rPr lang="fr-FR" sz="900" dirty="0" err="1" smtClean="0"/>
              <a:t>SIVOSS</a:t>
            </a:r>
            <a:r>
              <a:rPr lang="fr-FR" sz="900" dirty="0" smtClean="0"/>
              <a:t>) dans cette période de restrictions budgétaires , les arrivées  de notre nouvelle secrétaire de mairie Christel </a:t>
            </a:r>
            <a:r>
              <a:rPr lang="fr-FR" sz="900" dirty="0" err="1" smtClean="0"/>
              <a:t>Tachet</a:t>
            </a:r>
            <a:r>
              <a:rPr lang="fr-FR" sz="900" dirty="0" smtClean="0"/>
              <a:t>, ainsi que notre nouvelle secrétaire du </a:t>
            </a:r>
            <a:r>
              <a:rPr lang="fr-FR" sz="900" dirty="0" err="1" smtClean="0"/>
              <a:t>SIVOSS</a:t>
            </a:r>
            <a:r>
              <a:rPr lang="fr-FR" sz="900" dirty="0" smtClean="0"/>
              <a:t> Odile Verne,. A toutes deux, je leur souhaite une très bonne intégration dans nos collectivités.</a:t>
            </a:r>
          </a:p>
          <a:p>
            <a:pPr lvl="0" algn="just"/>
            <a:r>
              <a:rPr lang="fr-FR" sz="900" dirty="0" smtClean="0"/>
              <a:t>  Le retour à la semaine de 4 jours scolaires à la rentrée de septembre sur notre </a:t>
            </a:r>
            <a:r>
              <a:rPr lang="fr-FR" sz="900" dirty="0" err="1" smtClean="0"/>
              <a:t>RPI</a:t>
            </a:r>
            <a:r>
              <a:rPr lang="fr-FR" sz="900" dirty="0" smtClean="0"/>
              <a:t>  a nécessité une remise à plat complète de notre fonctionnement. </a:t>
            </a:r>
          </a:p>
          <a:p>
            <a:pPr algn="just"/>
            <a:r>
              <a:rPr lang="fr-FR" sz="900" dirty="0" smtClean="0"/>
              <a:t> </a:t>
            </a:r>
          </a:p>
          <a:p>
            <a:pPr algn="just"/>
            <a:r>
              <a:rPr lang="fr-FR" sz="900" dirty="0" smtClean="0"/>
              <a:t>A Toutes et Tous, je vous souhaite une excellente période estivale.</a:t>
            </a:r>
          </a:p>
          <a:p>
            <a:pPr algn="just"/>
            <a:endParaRPr lang="fr-FR" sz="1000" dirty="0" smtClean="0"/>
          </a:p>
        </p:txBody>
      </p:sp>
      <p:sp>
        <p:nvSpPr>
          <p:cNvPr id="5129" name="Rectangle 9"/>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1" name="Rectangle 30"/>
          <p:cNvSpPr/>
          <p:nvPr/>
        </p:nvSpPr>
        <p:spPr>
          <a:xfrm>
            <a:off x="0" y="6948264"/>
            <a:ext cx="6858000" cy="19442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2"/>
          <p:cNvPicPr>
            <a:picLocks noChangeAspect="1" noChangeArrowheads="1"/>
          </p:cNvPicPr>
          <p:nvPr/>
        </p:nvPicPr>
        <p:blipFill>
          <a:blip r:embed="rId2" cstate="print"/>
          <a:srcRect l="2751" r="3801"/>
          <a:stretch>
            <a:fillRect/>
          </a:stretch>
        </p:blipFill>
        <p:spPr bwMode="auto">
          <a:xfrm>
            <a:off x="0" y="601329"/>
            <a:ext cx="6813376" cy="1594407"/>
          </a:xfrm>
          <a:prstGeom prst="rect">
            <a:avLst/>
          </a:prstGeom>
          <a:noFill/>
          <a:ln w="9525">
            <a:solidFill>
              <a:srgbClr val="0000FF"/>
            </a:solidFill>
            <a:miter lim="800000"/>
            <a:headEnd/>
            <a:tailEnd/>
          </a:ln>
        </p:spPr>
      </p:pic>
      <p:sp>
        <p:nvSpPr>
          <p:cNvPr id="13" name="ZoneTexte 12"/>
          <p:cNvSpPr txBox="1"/>
          <p:nvPr/>
        </p:nvSpPr>
        <p:spPr>
          <a:xfrm>
            <a:off x="0" y="7164288"/>
            <a:ext cx="5229200" cy="1785104"/>
          </a:xfrm>
          <a:prstGeom prst="rect">
            <a:avLst/>
          </a:prstGeom>
          <a:noFill/>
        </p:spPr>
        <p:txBody>
          <a:bodyPr wrap="square" rtlCol="0">
            <a:spAutoFit/>
          </a:bodyPr>
          <a:lstStyle/>
          <a:p>
            <a:r>
              <a:rPr lang="fr-FR" sz="1000" dirty="0" smtClean="0"/>
              <a:t> </a:t>
            </a:r>
          </a:p>
          <a:p>
            <a:pPr algn="just"/>
            <a:r>
              <a:rPr lang="fr-FR" sz="1000" dirty="0" smtClean="0"/>
              <a:t>PROPRIETAIRES LOCATAIRES, tout au long de l’année, la Mairie constate le débordement de certaines haies sur la voie publique et notamment sur les trottoirs.      De ce fait, les poussettes, piétons ou personnes à mobilité réduite sont contraints de rester sur la voie au risque de se faire accrocher par un véhicule.</a:t>
            </a:r>
          </a:p>
          <a:p>
            <a:pPr algn="just"/>
            <a:r>
              <a:rPr lang="fr-FR" sz="1000" dirty="0" smtClean="0"/>
              <a:t>  Il est rappelé que toutes personnes ayant la charge de la taille, doivent le faire régulièrement afin de pallier à ces remarques désagréables des concitoyens. Bien évidemment, cette taille doit être effectuée à la limite de propriété afin de laisser aux trottoirs, sa largeur requise.</a:t>
            </a:r>
          </a:p>
          <a:p>
            <a:pPr algn="just"/>
            <a:r>
              <a:rPr lang="fr-FR" sz="1000" dirty="0" smtClean="0"/>
              <a:t>  Dorénavant, l’occupant de la propriété, si nécessaire, sera averti par courrier. Tous travaux non effectués le seront par la commune à la charge du contrevenant. </a:t>
            </a:r>
            <a:endParaRPr lang="fr-FR" sz="1000" dirty="0"/>
          </a:p>
        </p:txBody>
      </p:sp>
      <p:pic>
        <p:nvPicPr>
          <p:cNvPr id="4" name="Picture 2"/>
          <p:cNvPicPr>
            <a:picLocks noChangeAspect="1" noChangeArrowheads="1"/>
          </p:cNvPicPr>
          <p:nvPr/>
        </p:nvPicPr>
        <p:blipFill>
          <a:blip r:embed="rId3" cstate="print"/>
          <a:srcRect/>
          <a:stretch>
            <a:fillRect/>
          </a:stretch>
        </p:blipFill>
        <p:spPr bwMode="auto">
          <a:xfrm>
            <a:off x="5276280" y="7164288"/>
            <a:ext cx="1581720" cy="1372155"/>
          </a:xfrm>
          <a:prstGeom prst="rect">
            <a:avLst/>
          </a:prstGeom>
          <a:noFill/>
          <a:ln w="9525">
            <a:solidFill>
              <a:schemeClr val="tx1"/>
            </a:solidFill>
            <a:miter lim="800000"/>
            <a:headEnd/>
            <a:tailEnd/>
          </a:ln>
        </p:spPr>
      </p:pic>
      <p:sp>
        <p:nvSpPr>
          <p:cNvPr id="17" name="ZoneTexte 16"/>
          <p:cNvSpPr txBox="1"/>
          <p:nvPr/>
        </p:nvSpPr>
        <p:spPr>
          <a:xfrm>
            <a:off x="3429000" y="3347864"/>
            <a:ext cx="3212976" cy="3462486"/>
          </a:xfrm>
          <a:prstGeom prst="rect">
            <a:avLst/>
          </a:prstGeom>
          <a:noFill/>
        </p:spPr>
        <p:txBody>
          <a:bodyPr wrap="square" rtlCol="0">
            <a:spAutoFit/>
          </a:bodyPr>
          <a:lstStyle/>
          <a:p>
            <a:pPr algn="just"/>
            <a:r>
              <a:rPr lang="fr-FR" sz="1200" dirty="0" err="1" smtClean="0"/>
              <a:t>Bout’Chou</a:t>
            </a:r>
            <a:r>
              <a:rPr lang="fr-FR" sz="1200" dirty="0" smtClean="0"/>
              <a:t> accueille les petits</a:t>
            </a:r>
          </a:p>
          <a:p>
            <a:pPr algn="just"/>
            <a:endParaRPr lang="fr-FR" sz="900" dirty="0" smtClean="0"/>
          </a:p>
          <a:p>
            <a:pPr algn="just"/>
            <a:r>
              <a:rPr lang="fr-FR" sz="900" dirty="0" smtClean="0"/>
              <a:t>  L’association a été créée en 1992; et le bâtiment principal actuel, situé entre le gymnase et la salle des Fêtes de St Denis lès Bourg, a ouvert ses portes en 2006.        Depuis cette date, la commune de </a:t>
            </a:r>
            <a:r>
              <a:rPr lang="fr-FR" sz="900" dirty="0" err="1" smtClean="0"/>
              <a:t>Montcet</a:t>
            </a:r>
            <a:r>
              <a:rPr lang="fr-FR" sz="900" dirty="0" smtClean="0"/>
              <a:t> participe financièrement au fonctionnement de la crèche. Cela permet l’accueil de l’équivalent de 2 temps pleins d’enfants de la commune.</a:t>
            </a:r>
          </a:p>
          <a:p>
            <a:pPr algn="just"/>
            <a:r>
              <a:rPr lang="fr-FR" sz="900" dirty="0" smtClean="0"/>
              <a:t>  </a:t>
            </a:r>
            <a:r>
              <a:rPr lang="fr-FR" sz="900" dirty="0" err="1" smtClean="0"/>
              <a:t>Bout’chou</a:t>
            </a:r>
            <a:r>
              <a:rPr lang="fr-FR" sz="900" dirty="0" smtClean="0"/>
              <a:t> propose 2 types d’accueil : un accueil régulier et un accueil occasionnel. La crèche dispose de 36 places à la journée et de 4 places pour un accueil le matin.</a:t>
            </a:r>
            <a:br>
              <a:rPr lang="fr-FR" sz="900" dirty="0" smtClean="0"/>
            </a:br>
            <a:r>
              <a:rPr lang="fr-FR" sz="900" dirty="0" smtClean="0"/>
              <a:t>Les enfants sont accueillis </a:t>
            </a:r>
            <a:r>
              <a:rPr lang="fr-FR" sz="900" dirty="0" smtClean="0"/>
              <a:t>dès </a:t>
            </a:r>
            <a:r>
              <a:rPr lang="fr-FR" sz="900" dirty="0" smtClean="0"/>
              <a:t>l’âge de 2 mois et demi à 6 ans. Les locaux sont accessibles de 7h30 à 18h30.</a:t>
            </a:r>
          </a:p>
          <a:p>
            <a:pPr algn="just"/>
            <a:r>
              <a:rPr lang="fr-FR" sz="900" dirty="0" smtClean="0"/>
              <a:t>  En parallèle</a:t>
            </a:r>
            <a:r>
              <a:rPr lang="fr-FR" sz="900" dirty="0" smtClean="0"/>
              <a:t>, le </a:t>
            </a:r>
            <a:r>
              <a:rPr lang="fr-FR" sz="900" dirty="0" smtClean="0"/>
              <a:t>Pôle petite-Enfance </a:t>
            </a:r>
            <a:r>
              <a:rPr lang="fr-FR" sz="900" dirty="0" err="1" smtClean="0"/>
              <a:t>Bout’Chou</a:t>
            </a:r>
            <a:r>
              <a:rPr lang="fr-FR" sz="900" dirty="0" smtClean="0"/>
              <a:t> accueille dans ses locaux le RAM -Relais d’Assistantes Maternelles-. C’est un lieu d’échanges, d’écoute, et d’informations pour l’accueil du jeune enfant. Des temps collectifs sont proposés chaque mardi et jeudi de 9h à 12h pour les « nounous » et les enfants.</a:t>
            </a:r>
          </a:p>
          <a:p>
            <a:pPr algn="just"/>
            <a:r>
              <a:rPr lang="fr-FR" sz="900" dirty="0" smtClean="0"/>
              <a:t>Pour tous renseignements , n’hésitez pas à contacter la crèche </a:t>
            </a:r>
            <a:r>
              <a:rPr lang="fr-FR" sz="900" dirty="0" smtClean="0"/>
              <a:t>! Tel : 04 74 24 39 93</a:t>
            </a:r>
            <a:endParaRPr lang="fr-FR" sz="900" dirty="0" smtClean="0"/>
          </a:p>
          <a:p>
            <a:pPr algn="just"/>
            <a:endParaRPr lang="fr-FR" sz="900" dirty="0" smtClean="0"/>
          </a:p>
          <a:p>
            <a:endParaRPr lang="fr-FR" sz="900" dirty="0" smtClean="0"/>
          </a:p>
        </p:txBody>
      </p:sp>
      <p:pic>
        <p:nvPicPr>
          <p:cNvPr id="6145" name="Picture 1"/>
          <p:cNvPicPr>
            <a:picLocks noChangeAspect="1" noChangeArrowheads="1"/>
          </p:cNvPicPr>
          <p:nvPr/>
        </p:nvPicPr>
        <p:blipFill>
          <a:blip r:embed="rId4" cstate="print"/>
          <a:srcRect t="7306"/>
          <a:stretch>
            <a:fillRect/>
          </a:stretch>
        </p:blipFill>
        <p:spPr bwMode="auto">
          <a:xfrm>
            <a:off x="3429000" y="2267744"/>
            <a:ext cx="3429000" cy="1008112"/>
          </a:xfrm>
          <a:prstGeom prst="rect">
            <a:avLst/>
          </a:prstGeom>
          <a:noFill/>
          <a:ln w="9525">
            <a:solidFill>
              <a:srgbClr val="F10FB6"/>
            </a:solidFill>
            <a:miter lim="800000"/>
            <a:headEnd/>
            <a:tailEnd/>
          </a:ln>
          <a:effectLst/>
        </p:spPr>
      </p:pic>
      <p:sp>
        <p:nvSpPr>
          <p:cNvPr id="18" name="Titre 1"/>
          <p:cNvSpPr txBox="1">
            <a:spLocks/>
          </p:cNvSpPr>
          <p:nvPr/>
        </p:nvSpPr>
        <p:spPr>
          <a:xfrm>
            <a:off x="3429000" y="2267744"/>
            <a:ext cx="3429000" cy="4608512"/>
          </a:xfrm>
          <a:prstGeom prst="rect">
            <a:avLst/>
          </a:prstGeom>
          <a:ln w="19050">
            <a:solidFill>
              <a:srgbClr val="F10FB6"/>
            </a:solidFill>
          </a:ln>
        </p:spPr>
        <p:txBody>
          <a:bodyPr vert="horz" lIns="91440" tIns="45720" rIns="91440" bIns="45720" rtlCol="0" anchor="ctr">
            <a:noAutofit/>
          </a:bodyPr>
          <a:lstStyle/>
          <a:p>
            <a:pPr algn="ctr"/>
            <a:endParaRPr lang="fr-FR" sz="900" dirty="0"/>
          </a:p>
        </p:txBody>
      </p:sp>
      <p:pic>
        <p:nvPicPr>
          <p:cNvPr id="1026" name="Picture 2"/>
          <p:cNvPicPr>
            <a:picLocks noChangeAspect="1" noChangeArrowheads="1"/>
          </p:cNvPicPr>
          <p:nvPr/>
        </p:nvPicPr>
        <p:blipFill>
          <a:blip r:embed="rId5" cstate="print"/>
          <a:srcRect l="10588" t="5882"/>
          <a:stretch>
            <a:fillRect/>
          </a:stretch>
        </p:blipFill>
        <p:spPr bwMode="auto">
          <a:xfrm>
            <a:off x="1484785" y="5436096"/>
            <a:ext cx="1800200" cy="1440160"/>
          </a:xfrm>
          <a:prstGeom prst="rect">
            <a:avLst/>
          </a:prstGeom>
          <a:noFill/>
          <a:ln w="9525">
            <a:noFill/>
            <a:miter lim="800000"/>
            <a:headEnd/>
            <a:tailEnd/>
          </a:ln>
          <a:effectLst/>
        </p:spPr>
      </p:pic>
      <p:sp>
        <p:nvSpPr>
          <p:cNvPr id="19" name="ZoneTexte 18"/>
          <p:cNvSpPr txBox="1"/>
          <p:nvPr/>
        </p:nvSpPr>
        <p:spPr>
          <a:xfrm>
            <a:off x="44624" y="5531911"/>
            <a:ext cx="1440160" cy="1061829"/>
          </a:xfrm>
          <a:prstGeom prst="rect">
            <a:avLst/>
          </a:prstGeom>
          <a:noFill/>
        </p:spPr>
        <p:txBody>
          <a:bodyPr wrap="square" rtlCol="0">
            <a:spAutoFit/>
          </a:bodyPr>
          <a:lstStyle/>
          <a:p>
            <a:pPr algn="just"/>
            <a:r>
              <a:rPr lang="fr-FR" sz="900" dirty="0" smtClean="0"/>
              <a:t>  Après 9 ans passés au secrétariat  de la Mairie, Marylène Blache quitte ce poste fin mars. C’est Christel </a:t>
            </a:r>
            <a:r>
              <a:rPr lang="fr-FR" sz="900" dirty="0" err="1" smtClean="0"/>
              <a:t>Tachet</a:t>
            </a:r>
            <a:r>
              <a:rPr lang="fr-FR" sz="900" dirty="0" smtClean="0"/>
              <a:t> qui la remplace avec les même horaires</a:t>
            </a:r>
            <a:endParaRPr lang="fr-FR" sz="900" dirty="0"/>
          </a:p>
        </p:txBody>
      </p:sp>
      <p:sp>
        <p:nvSpPr>
          <p:cNvPr id="20" name="Rectangle 19"/>
          <p:cNvSpPr/>
          <p:nvPr/>
        </p:nvSpPr>
        <p:spPr>
          <a:xfrm>
            <a:off x="0" y="5436096"/>
            <a:ext cx="3284984" cy="144016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cstate="print"/>
          <a:srcRect l="6731" t="13148" r="6731"/>
          <a:stretch>
            <a:fillRect/>
          </a:stretch>
        </p:blipFill>
        <p:spPr bwMode="auto">
          <a:xfrm>
            <a:off x="188640" y="1547664"/>
            <a:ext cx="6480720" cy="447303"/>
          </a:xfrm>
          <a:prstGeom prst="rect">
            <a:avLst/>
          </a:prstGeom>
          <a:noFill/>
          <a:ln w="9525">
            <a:noFill/>
            <a:miter lim="800000"/>
            <a:headEnd/>
            <a:tailEnd/>
          </a:ln>
        </p:spPr>
      </p:pic>
      <p:sp>
        <p:nvSpPr>
          <p:cNvPr id="4" name="ZoneTexte 3"/>
          <p:cNvSpPr txBox="1"/>
          <p:nvPr/>
        </p:nvSpPr>
        <p:spPr>
          <a:xfrm>
            <a:off x="2132856" y="8867001"/>
            <a:ext cx="3096344" cy="553998"/>
          </a:xfrm>
          <a:prstGeom prst="rect">
            <a:avLst/>
          </a:prstGeom>
          <a:noFill/>
        </p:spPr>
        <p:txBody>
          <a:bodyPr wrap="square" rtlCol="0">
            <a:spAutoFit/>
          </a:bodyPr>
          <a:lstStyle/>
          <a:p>
            <a:r>
              <a:rPr lang="fr-FR" sz="1200" dirty="0" smtClean="0"/>
              <a:t> http://www.commune-montcet.fr</a:t>
            </a:r>
          </a:p>
          <a:p>
            <a:endParaRPr lang="fr-FR" dirty="0"/>
          </a:p>
        </p:txBody>
      </p:sp>
      <p:sp>
        <p:nvSpPr>
          <p:cNvPr id="6152" name="AutoShape 8" descr="Résultat de recherche d'images pour &quot;voie sans iss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 name="ZoneTexte 21"/>
          <p:cNvSpPr txBox="1"/>
          <p:nvPr/>
        </p:nvSpPr>
        <p:spPr>
          <a:xfrm>
            <a:off x="908720" y="8172480"/>
            <a:ext cx="5040560" cy="720000"/>
          </a:xfrm>
          <a:prstGeom prst="rect">
            <a:avLst/>
          </a:prstGeom>
          <a:gradFill flip="none" rotWithShape="1">
            <a:gsLst>
              <a:gs pos="0">
                <a:srgbClr val="FF9966"/>
              </a:gs>
              <a:gs pos="64999">
                <a:srgbClr val="F0EBD5"/>
              </a:gs>
              <a:gs pos="100000">
                <a:srgbClr val="D1C39F"/>
              </a:gs>
            </a:gsLst>
            <a:lin ang="5400000" scaled="1"/>
            <a:tileRect/>
          </a:gradFill>
          <a:ln w="12700">
            <a:solidFill>
              <a:schemeClr val="tx1"/>
            </a:solidFill>
          </a:ln>
        </p:spPr>
        <p:txBody>
          <a:bodyPr wrap="square" rtlCol="0">
            <a:spAutoFit/>
          </a:bodyPr>
          <a:lstStyle/>
          <a:p>
            <a:pPr algn="ctr"/>
            <a:r>
              <a:rPr lang="fr-FR" sz="1000" b="1" dirty="0" smtClean="0"/>
              <a:t>TAUX des TAXES 2018 (Inchangé depuis 2010)</a:t>
            </a:r>
          </a:p>
          <a:p>
            <a:r>
              <a:rPr lang="fr-FR" sz="1000" dirty="0" smtClean="0"/>
              <a:t>Taxe d’habitation……………………………...      13,95 %</a:t>
            </a:r>
          </a:p>
          <a:p>
            <a:r>
              <a:rPr lang="fr-FR" sz="1000" dirty="0" smtClean="0"/>
              <a:t>Taxe « Foncier bâti »…………………………..     18,35 %</a:t>
            </a:r>
          </a:p>
          <a:p>
            <a:r>
              <a:rPr lang="fr-FR" sz="1000" dirty="0" smtClean="0"/>
              <a:t>Taxe « Foncier non bâti »……………………..     54,99 %</a:t>
            </a:r>
          </a:p>
          <a:p>
            <a:endParaRPr lang="fr-FR" sz="1000" dirty="0"/>
          </a:p>
        </p:txBody>
      </p:sp>
      <p:grpSp>
        <p:nvGrpSpPr>
          <p:cNvPr id="23" name="Groupe 22"/>
          <p:cNvGrpSpPr/>
          <p:nvPr/>
        </p:nvGrpSpPr>
        <p:grpSpPr>
          <a:xfrm>
            <a:off x="476672" y="2627864"/>
            <a:ext cx="4320480" cy="369332"/>
            <a:chOff x="476672" y="755576"/>
            <a:chExt cx="4320480" cy="369332"/>
          </a:xfrm>
        </p:grpSpPr>
        <p:sp>
          <p:nvSpPr>
            <p:cNvPr id="24" name="ZoneTexte 23"/>
            <p:cNvSpPr txBox="1"/>
            <p:nvPr/>
          </p:nvSpPr>
          <p:spPr>
            <a:xfrm>
              <a:off x="908720" y="755576"/>
              <a:ext cx="3888432" cy="369332"/>
            </a:xfrm>
            <a:prstGeom prst="rect">
              <a:avLst/>
            </a:prstGeom>
            <a:noFill/>
          </p:spPr>
          <p:txBody>
            <a:bodyPr wrap="square" rtlCol="0">
              <a:spAutoFit/>
            </a:bodyPr>
            <a:lstStyle/>
            <a:p>
              <a:r>
                <a:rPr lang="fr-FR" b="1" dirty="0" smtClean="0">
                  <a:solidFill>
                    <a:srgbClr val="0070C0"/>
                  </a:solidFill>
                </a:rPr>
                <a:t>Budget de fonctionnement</a:t>
              </a:r>
              <a:endParaRPr lang="fr-FR" b="1" dirty="0">
                <a:solidFill>
                  <a:srgbClr val="0070C0"/>
                </a:solidFill>
              </a:endParaRPr>
            </a:p>
          </p:txBody>
        </p:sp>
        <p:sp>
          <p:nvSpPr>
            <p:cNvPr id="25" name="Flèche droite 24"/>
            <p:cNvSpPr/>
            <p:nvPr/>
          </p:nvSpPr>
          <p:spPr>
            <a:xfrm>
              <a:off x="476672" y="82758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ZoneTexte 25"/>
          <p:cNvSpPr txBox="1"/>
          <p:nvPr/>
        </p:nvSpPr>
        <p:spPr>
          <a:xfrm>
            <a:off x="116632" y="3059912"/>
            <a:ext cx="1296144" cy="261610"/>
          </a:xfrm>
          <a:prstGeom prst="rect">
            <a:avLst/>
          </a:prstGeom>
          <a:noFill/>
        </p:spPr>
        <p:txBody>
          <a:bodyPr wrap="square" rtlCol="0">
            <a:spAutoFit/>
          </a:bodyPr>
          <a:lstStyle/>
          <a:p>
            <a:r>
              <a:rPr lang="fr-FR" sz="1100" b="1" dirty="0" smtClean="0">
                <a:solidFill>
                  <a:srgbClr val="FF0000"/>
                </a:solidFill>
              </a:rPr>
              <a:t>RECETTES</a:t>
            </a:r>
            <a:endParaRPr lang="fr-FR" sz="1100" b="1" dirty="0">
              <a:solidFill>
                <a:srgbClr val="FF0000"/>
              </a:solidFill>
            </a:endParaRPr>
          </a:p>
        </p:txBody>
      </p:sp>
      <p:sp>
        <p:nvSpPr>
          <p:cNvPr id="27" name="ZoneTexte 26"/>
          <p:cNvSpPr txBox="1"/>
          <p:nvPr/>
        </p:nvSpPr>
        <p:spPr>
          <a:xfrm>
            <a:off x="3717032" y="3059912"/>
            <a:ext cx="1296144" cy="261610"/>
          </a:xfrm>
          <a:prstGeom prst="rect">
            <a:avLst/>
          </a:prstGeom>
          <a:noFill/>
        </p:spPr>
        <p:txBody>
          <a:bodyPr wrap="square" rtlCol="0">
            <a:spAutoFit/>
          </a:bodyPr>
          <a:lstStyle/>
          <a:p>
            <a:r>
              <a:rPr lang="fr-FR" sz="1100" b="1" dirty="0" smtClean="0">
                <a:solidFill>
                  <a:srgbClr val="FF0000"/>
                </a:solidFill>
              </a:rPr>
              <a:t>DEPENSES</a:t>
            </a:r>
            <a:endParaRPr lang="fr-FR" sz="1100" b="1" dirty="0">
              <a:solidFill>
                <a:srgbClr val="FF0000"/>
              </a:solidFill>
            </a:endParaRPr>
          </a:p>
        </p:txBody>
      </p:sp>
      <p:grpSp>
        <p:nvGrpSpPr>
          <p:cNvPr id="28" name="Groupe 27"/>
          <p:cNvGrpSpPr/>
          <p:nvPr/>
        </p:nvGrpSpPr>
        <p:grpSpPr>
          <a:xfrm>
            <a:off x="332656" y="5580112"/>
            <a:ext cx="4032448" cy="369332"/>
            <a:chOff x="404664" y="5508104"/>
            <a:chExt cx="4032448" cy="369332"/>
          </a:xfrm>
        </p:grpSpPr>
        <p:sp>
          <p:nvSpPr>
            <p:cNvPr id="29" name="ZoneTexte 28"/>
            <p:cNvSpPr txBox="1"/>
            <p:nvPr/>
          </p:nvSpPr>
          <p:spPr>
            <a:xfrm>
              <a:off x="836712" y="5508104"/>
              <a:ext cx="3600400" cy="369332"/>
            </a:xfrm>
            <a:prstGeom prst="rect">
              <a:avLst/>
            </a:prstGeom>
            <a:noFill/>
          </p:spPr>
          <p:txBody>
            <a:bodyPr wrap="square" rtlCol="0">
              <a:spAutoFit/>
            </a:bodyPr>
            <a:lstStyle/>
            <a:p>
              <a:r>
                <a:rPr lang="fr-FR" b="1" dirty="0" smtClean="0">
                  <a:solidFill>
                    <a:srgbClr val="0070C0"/>
                  </a:solidFill>
                </a:rPr>
                <a:t>Section d’investissement</a:t>
              </a:r>
              <a:endParaRPr lang="fr-FR" b="1" dirty="0">
                <a:solidFill>
                  <a:srgbClr val="0070C0"/>
                </a:solidFill>
              </a:endParaRPr>
            </a:p>
          </p:txBody>
        </p:sp>
        <p:sp>
          <p:nvSpPr>
            <p:cNvPr id="30" name="Flèche droite 29"/>
            <p:cNvSpPr/>
            <p:nvPr/>
          </p:nvSpPr>
          <p:spPr>
            <a:xfrm>
              <a:off x="404664" y="5580112"/>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ZoneTexte 30"/>
          <p:cNvSpPr txBox="1"/>
          <p:nvPr/>
        </p:nvSpPr>
        <p:spPr>
          <a:xfrm>
            <a:off x="3573016" y="5940232"/>
            <a:ext cx="1296144" cy="261610"/>
          </a:xfrm>
          <a:prstGeom prst="rect">
            <a:avLst/>
          </a:prstGeom>
          <a:noFill/>
        </p:spPr>
        <p:txBody>
          <a:bodyPr wrap="square" rtlCol="0">
            <a:spAutoFit/>
          </a:bodyPr>
          <a:lstStyle/>
          <a:p>
            <a:r>
              <a:rPr lang="fr-FR" sz="1100" b="1" dirty="0" smtClean="0">
                <a:solidFill>
                  <a:srgbClr val="FF0000"/>
                </a:solidFill>
              </a:rPr>
              <a:t>DEPENSES</a:t>
            </a:r>
            <a:endParaRPr lang="fr-FR" sz="1100" b="1" dirty="0">
              <a:solidFill>
                <a:srgbClr val="FF0000"/>
              </a:solidFill>
            </a:endParaRPr>
          </a:p>
        </p:txBody>
      </p:sp>
      <p:sp>
        <p:nvSpPr>
          <p:cNvPr id="32" name="ZoneTexte 31"/>
          <p:cNvSpPr txBox="1"/>
          <p:nvPr/>
        </p:nvSpPr>
        <p:spPr>
          <a:xfrm>
            <a:off x="188640" y="5940232"/>
            <a:ext cx="1296144" cy="261610"/>
          </a:xfrm>
          <a:prstGeom prst="rect">
            <a:avLst/>
          </a:prstGeom>
          <a:noFill/>
        </p:spPr>
        <p:txBody>
          <a:bodyPr wrap="square" rtlCol="0">
            <a:spAutoFit/>
          </a:bodyPr>
          <a:lstStyle/>
          <a:p>
            <a:r>
              <a:rPr lang="fr-FR" sz="1100" b="1" dirty="0" smtClean="0">
                <a:solidFill>
                  <a:srgbClr val="FF0000"/>
                </a:solidFill>
              </a:rPr>
              <a:t>RECETTES</a:t>
            </a:r>
            <a:endParaRPr lang="fr-FR" sz="1100" b="1" dirty="0">
              <a:solidFill>
                <a:srgbClr val="FF0000"/>
              </a:solidFill>
            </a:endParaRPr>
          </a:p>
        </p:txBody>
      </p:sp>
      <p:sp>
        <p:nvSpPr>
          <p:cNvPr id="33" name="Titre 1"/>
          <p:cNvSpPr>
            <a:spLocks noGrp="1"/>
          </p:cNvSpPr>
          <p:nvPr>
            <p:ph type="title"/>
          </p:nvPr>
        </p:nvSpPr>
        <p:spPr>
          <a:xfrm>
            <a:off x="404664" y="2160320"/>
            <a:ext cx="5600700" cy="461400"/>
          </a:xfrm>
        </p:spPr>
        <p:txBody>
          <a:bodyPr>
            <a:normAutofit fontScale="90000"/>
          </a:bodyPr>
          <a:lstStyle/>
          <a:p>
            <a:pPr algn="r"/>
            <a:r>
              <a:rPr lang="fr-FR" dirty="0" smtClean="0">
                <a:latin typeface="Gulim" pitchFamily="34" charset="-127"/>
                <a:ea typeface="Gulim" pitchFamily="34" charset="-127"/>
              </a:rPr>
              <a:t>Finances 2018</a:t>
            </a:r>
            <a:endParaRPr lang="fr-FR" dirty="0">
              <a:latin typeface="Gulim" pitchFamily="34" charset="-127"/>
              <a:ea typeface="Gulim" pitchFamily="34" charset="-127"/>
            </a:endParaRPr>
          </a:p>
        </p:txBody>
      </p:sp>
      <p:pic>
        <p:nvPicPr>
          <p:cNvPr id="53" name="Image 52" descr="Image associÃ©e"/>
          <p:cNvPicPr/>
          <p:nvPr/>
        </p:nvPicPr>
        <p:blipFill>
          <a:blip r:embed="rId4" cstate="print"/>
          <a:srcRect/>
          <a:stretch>
            <a:fillRect/>
          </a:stretch>
        </p:blipFill>
        <p:spPr bwMode="auto">
          <a:xfrm>
            <a:off x="1700808" y="362372"/>
            <a:ext cx="1800200" cy="1113284"/>
          </a:xfrm>
          <a:prstGeom prst="rect">
            <a:avLst/>
          </a:prstGeom>
          <a:noFill/>
          <a:ln w="9525">
            <a:noFill/>
            <a:miter lim="800000"/>
            <a:headEnd/>
            <a:tailEnd/>
          </a:ln>
        </p:spPr>
      </p:pic>
      <p:graphicFrame>
        <p:nvGraphicFramePr>
          <p:cNvPr id="54" name="Tableau 53"/>
          <p:cNvGraphicFramePr>
            <a:graphicFrameLocks noGrp="1"/>
          </p:cNvGraphicFramePr>
          <p:nvPr/>
        </p:nvGraphicFramePr>
        <p:xfrm>
          <a:off x="3789040" y="107504"/>
          <a:ext cx="2793999" cy="1365806"/>
        </p:xfrm>
        <a:graphic>
          <a:graphicData uri="http://schemas.openxmlformats.org/drawingml/2006/table">
            <a:tbl>
              <a:tblPr firstRow="1" firstCol="1">
                <a:tableStyleId>{5C22544A-7EE6-4342-B048-85BDC9FD1C3A}</a:tableStyleId>
              </a:tblPr>
              <a:tblGrid>
                <a:gridCol w="777775"/>
                <a:gridCol w="864096"/>
                <a:gridCol w="590377"/>
                <a:gridCol w="561751"/>
              </a:tblGrid>
              <a:tr h="230426">
                <a:tc>
                  <a:txBody>
                    <a:bodyPr/>
                    <a:lstStyle/>
                    <a:p>
                      <a:pPr algn="ctr" fontAlgn="b"/>
                      <a:r>
                        <a:rPr lang="fr-FR" sz="900" u="none" strike="noStrike" dirty="0">
                          <a:solidFill>
                            <a:schemeClr val="tx1"/>
                          </a:solidFill>
                        </a:rPr>
                        <a:t>Résidence</a:t>
                      </a:r>
                      <a:endParaRPr lang="fr-FR" sz="9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fr-FR" sz="900" u="none" strike="noStrike" dirty="0">
                          <a:solidFill>
                            <a:schemeClr val="tx1"/>
                          </a:solidFill>
                        </a:rPr>
                        <a:t>Saison</a:t>
                      </a:r>
                      <a:endParaRPr lang="fr-FR" sz="9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fr-FR" sz="900" u="none" strike="noStrike" dirty="0">
                          <a:solidFill>
                            <a:schemeClr val="tx1"/>
                          </a:solidFill>
                        </a:rPr>
                        <a:t> 1 Jour</a:t>
                      </a:r>
                      <a:endParaRPr lang="fr-FR" sz="9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fr-FR" sz="900" u="none" strike="noStrike" dirty="0">
                          <a:solidFill>
                            <a:schemeClr val="tx1"/>
                          </a:solidFill>
                        </a:rPr>
                        <a:t>Le </a:t>
                      </a:r>
                      <a:r>
                        <a:rPr lang="fr-FR" sz="900" u="none" strike="noStrike" dirty="0" err="1">
                          <a:solidFill>
                            <a:schemeClr val="tx1"/>
                          </a:solidFill>
                        </a:rPr>
                        <a:t>WE</a:t>
                      </a:r>
                      <a:endParaRPr lang="fr-FR" sz="9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30426">
                <a:tc rowSpan="2">
                  <a:txBody>
                    <a:bodyPr/>
                    <a:lstStyle/>
                    <a:p>
                      <a:pPr algn="ctr" fontAlgn="b"/>
                      <a:r>
                        <a:rPr lang="fr-FR" sz="900" u="none" strike="noStrike" dirty="0">
                          <a:solidFill>
                            <a:schemeClr val="tx1"/>
                          </a:solidFill>
                        </a:rPr>
                        <a:t>Tarif Montcellien</a:t>
                      </a:r>
                      <a:endParaRPr lang="fr-FR" sz="9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fr-FR" sz="900" u="none" strike="noStrike" dirty="0" smtClean="0"/>
                        <a:t>Eté</a:t>
                      </a:r>
                    </a:p>
                    <a:p>
                      <a:pPr algn="ctr" fontAlgn="b"/>
                      <a:r>
                        <a:rPr lang="fr-FR" sz="900" b="0" i="0" u="none" strike="noStrike" dirty="0" smtClean="0">
                          <a:solidFill>
                            <a:srgbClr val="000000"/>
                          </a:solidFill>
                          <a:latin typeface="Calibri"/>
                        </a:rPr>
                        <a:t>01/04 au 30/09</a:t>
                      </a:r>
                      <a:endParaRPr lang="fr-FR" sz="9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u="none" strike="noStrike"/>
                        <a:t>   120,00 € </a:t>
                      </a:r>
                      <a:endParaRPr lang="fr-FR" sz="9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u="none" strike="noStrike" dirty="0"/>
                        <a:t>   160,00 € </a:t>
                      </a:r>
                      <a:endParaRPr lang="fr-FR" sz="9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426">
                <a:tc vMerge="1">
                  <a:txBody>
                    <a:bodyPr/>
                    <a:lstStyle/>
                    <a:p>
                      <a:endParaRPr lang="fr-FR"/>
                    </a:p>
                  </a:txBody>
                  <a:tcPr/>
                </a:tc>
                <a:tc>
                  <a:txBody>
                    <a:bodyPr/>
                    <a:lstStyle/>
                    <a:p>
                      <a:pPr algn="ctr" fontAlgn="b"/>
                      <a:r>
                        <a:rPr lang="fr-FR" sz="900" u="none" strike="noStrike" dirty="0" smtClean="0"/>
                        <a:t>Hiver</a:t>
                      </a:r>
                    </a:p>
                    <a:p>
                      <a:pPr algn="ctr" fontAlgn="b"/>
                      <a:r>
                        <a:rPr lang="fr-FR" sz="900" u="none" strike="noStrike" dirty="0" smtClean="0"/>
                        <a:t>01/10 au 31/03</a:t>
                      </a:r>
                      <a:endParaRPr lang="fr-FR" sz="9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u="none" strike="noStrike"/>
                        <a:t>   140,00 € </a:t>
                      </a:r>
                      <a:endParaRPr lang="fr-FR" sz="9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u="none" strike="noStrike"/>
                        <a:t>   190,00 € </a:t>
                      </a:r>
                      <a:endParaRPr lang="fr-FR" sz="9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426">
                <a:tc rowSpan="2">
                  <a:txBody>
                    <a:bodyPr/>
                    <a:lstStyle/>
                    <a:p>
                      <a:pPr algn="ctr" fontAlgn="b"/>
                      <a:r>
                        <a:rPr lang="fr-FR" sz="900" u="none" strike="noStrike" dirty="0">
                          <a:solidFill>
                            <a:schemeClr val="tx1"/>
                          </a:solidFill>
                        </a:rPr>
                        <a:t>Tarif</a:t>
                      </a:r>
                      <a:br>
                        <a:rPr lang="fr-FR" sz="900" u="none" strike="noStrike" dirty="0">
                          <a:solidFill>
                            <a:schemeClr val="tx1"/>
                          </a:solidFill>
                        </a:rPr>
                      </a:br>
                      <a:r>
                        <a:rPr lang="fr-FR" sz="900" u="none" strike="noStrike" dirty="0">
                          <a:solidFill>
                            <a:schemeClr val="tx1"/>
                          </a:solidFill>
                        </a:rPr>
                        <a:t>Hors </a:t>
                      </a:r>
                      <a:r>
                        <a:rPr lang="fr-FR" sz="900" u="none" strike="noStrike" dirty="0" err="1">
                          <a:solidFill>
                            <a:schemeClr val="tx1"/>
                          </a:solidFill>
                        </a:rPr>
                        <a:t>Montcet</a:t>
                      </a:r>
                      <a:endParaRPr lang="fr-FR" sz="900" b="0" i="0" u="none" strike="noStrike" dirty="0">
                        <a:solidFill>
                          <a:schemeClr val="tx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fr-FR" sz="900" u="none" strike="noStrike" dirty="0" smtClean="0"/>
                        <a:t>Eté</a:t>
                      </a:r>
                    </a:p>
                    <a:p>
                      <a:pPr algn="ctr" fontAlgn="b"/>
                      <a:r>
                        <a:rPr lang="fr-FR" sz="900" b="0" i="0" u="none" strike="noStrike" dirty="0" smtClean="0">
                          <a:solidFill>
                            <a:srgbClr val="000000"/>
                          </a:solidFill>
                          <a:latin typeface="Calibri"/>
                        </a:rPr>
                        <a:t>01/04 au 30/09</a:t>
                      </a:r>
                      <a:endParaRPr lang="fr-FR" sz="9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u="none" strike="noStrike" dirty="0"/>
                        <a:t>   </a:t>
                      </a:r>
                      <a:r>
                        <a:rPr lang="fr-FR" sz="900" u="none" strike="noStrike" dirty="0" smtClean="0"/>
                        <a:t>200,00 </a:t>
                      </a:r>
                      <a:r>
                        <a:rPr lang="fr-FR" sz="900" u="none" strike="noStrike" dirty="0"/>
                        <a:t>€ </a:t>
                      </a:r>
                      <a:endParaRPr lang="fr-FR" sz="9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u="none" strike="noStrike" dirty="0"/>
                        <a:t>   </a:t>
                      </a:r>
                      <a:r>
                        <a:rPr lang="fr-FR" sz="900" u="none" strike="noStrike" dirty="0" smtClean="0"/>
                        <a:t>300,00 </a:t>
                      </a:r>
                      <a:r>
                        <a:rPr lang="fr-FR" sz="900" u="none" strike="noStrike" dirty="0"/>
                        <a:t>€ </a:t>
                      </a:r>
                      <a:endParaRPr lang="fr-FR" sz="9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426">
                <a:tc vMerge="1">
                  <a:txBody>
                    <a:bodyPr/>
                    <a:lstStyle/>
                    <a:p>
                      <a:endParaRPr lang="fr-FR"/>
                    </a:p>
                  </a:txBody>
                  <a:tcPr/>
                </a:tc>
                <a:tc>
                  <a:txBody>
                    <a:bodyPr/>
                    <a:lstStyle/>
                    <a:p>
                      <a:pPr algn="ctr" fontAlgn="b"/>
                      <a:r>
                        <a:rPr lang="fr-FR" sz="900" u="none" strike="noStrike" dirty="0" smtClean="0"/>
                        <a:t>Hiver</a:t>
                      </a:r>
                    </a:p>
                    <a:p>
                      <a:pPr algn="ctr" fontAlgn="b"/>
                      <a:r>
                        <a:rPr lang="fr-FR" sz="900" u="none" strike="noStrike" dirty="0" smtClean="0"/>
                        <a:t>01/10 au 31/03</a:t>
                      </a:r>
                      <a:endParaRPr lang="fr-FR" sz="9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u="none" strike="noStrike" dirty="0"/>
                        <a:t>   </a:t>
                      </a:r>
                      <a:r>
                        <a:rPr lang="fr-FR" sz="900" u="none" strike="noStrike" dirty="0" smtClean="0"/>
                        <a:t>220,00 </a:t>
                      </a:r>
                      <a:r>
                        <a:rPr lang="fr-FR" sz="900" u="none" strike="noStrike" dirty="0"/>
                        <a:t>€ </a:t>
                      </a:r>
                      <a:endParaRPr lang="fr-FR" sz="9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900" u="none" strike="noStrike" dirty="0"/>
                        <a:t>   </a:t>
                      </a:r>
                      <a:r>
                        <a:rPr lang="fr-FR" sz="900" u="none" strike="noStrike" dirty="0" smtClean="0"/>
                        <a:t>330,00 </a:t>
                      </a:r>
                      <a:r>
                        <a:rPr lang="fr-FR" sz="900" u="none" strike="noStrike" dirty="0"/>
                        <a:t>€ </a:t>
                      </a:r>
                      <a:endParaRPr lang="fr-FR" sz="9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5" name="Rectangle à coins arrondis 54"/>
          <p:cNvSpPr/>
          <p:nvPr/>
        </p:nvSpPr>
        <p:spPr>
          <a:xfrm>
            <a:off x="144016" y="107504"/>
            <a:ext cx="1340768" cy="1440160"/>
          </a:xfrm>
          <a:prstGeom prst="wedgeRoundRectCallout">
            <a:avLst>
              <a:gd name="adj1" fmla="val 61248"/>
              <a:gd name="adj2" fmla="val -9958"/>
              <a:gd name="adj3" fmla="val 16667"/>
            </a:avLst>
          </a:prstGeom>
          <a:solidFill>
            <a:srgbClr val="FFCCFF"/>
          </a:solidFill>
          <a:ln>
            <a:solidFill>
              <a:srgbClr val="F10F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ts val="1000"/>
              </a:spcAft>
            </a:pPr>
            <a:r>
              <a:rPr lang="fr-FR" sz="900" b="1" u="sng" dirty="0" smtClean="0">
                <a:solidFill>
                  <a:schemeClr val="tx1"/>
                </a:solidFill>
                <a:latin typeface="Calibri" pitchFamily="34" charset="0"/>
                <a:cs typeface="Calibri" pitchFamily="34" charset="0"/>
              </a:rPr>
              <a:t>NOUVEAU EN 2018 !!!</a:t>
            </a:r>
          </a:p>
          <a:p>
            <a:pPr lvl="0" fontAlgn="base">
              <a:spcBef>
                <a:spcPct val="0"/>
              </a:spcBef>
              <a:spcAft>
                <a:spcPts val="1000"/>
              </a:spcAft>
            </a:pPr>
            <a:r>
              <a:rPr lang="fr-FR" sz="900" dirty="0" smtClean="0">
                <a:solidFill>
                  <a:schemeClr val="tx1"/>
                </a:solidFill>
                <a:latin typeface="Calibri" pitchFamily="34" charset="0"/>
                <a:cs typeface="Calibri" pitchFamily="34" charset="0"/>
              </a:rPr>
              <a:t>Il est désormais  possible de louer notre salle des fêtes de </a:t>
            </a:r>
            <a:r>
              <a:rPr lang="fr-FR" sz="900" dirty="0" err="1" smtClean="0">
                <a:solidFill>
                  <a:schemeClr val="tx1"/>
                </a:solidFill>
                <a:latin typeface="Calibri" pitchFamily="34" charset="0"/>
                <a:cs typeface="Calibri" pitchFamily="34" charset="0"/>
              </a:rPr>
              <a:t>MONTCET</a:t>
            </a:r>
            <a:r>
              <a:rPr lang="fr-FR" sz="900" dirty="0" smtClean="0">
                <a:solidFill>
                  <a:schemeClr val="tx1"/>
                </a:solidFill>
                <a:latin typeface="Calibri" pitchFamily="34" charset="0"/>
                <a:cs typeface="Calibri" pitchFamily="34" charset="0"/>
              </a:rPr>
              <a:t> toute l’année, même les mois d’hiver.</a:t>
            </a:r>
            <a:endParaRPr lang="fr-FR" sz="900" dirty="0">
              <a:solidFill>
                <a:schemeClr val="tx1"/>
              </a:solidFill>
              <a:latin typeface="Calibri" pitchFamily="34" charset="0"/>
              <a:cs typeface="Calibri" pitchFamily="34" charset="0"/>
            </a:endParaRPr>
          </a:p>
        </p:txBody>
      </p:sp>
      <p:graphicFrame>
        <p:nvGraphicFramePr>
          <p:cNvPr id="34" name="Tableau 33"/>
          <p:cNvGraphicFramePr>
            <a:graphicFrameLocks noGrp="1"/>
          </p:cNvGraphicFramePr>
          <p:nvPr/>
        </p:nvGraphicFramePr>
        <p:xfrm>
          <a:off x="116632" y="3347864"/>
          <a:ext cx="3312368" cy="2088229"/>
        </p:xfrm>
        <a:graphic>
          <a:graphicData uri="http://schemas.openxmlformats.org/drawingml/2006/table">
            <a:tbl>
              <a:tblPr/>
              <a:tblGrid>
                <a:gridCol w="2056685"/>
                <a:gridCol w="826808"/>
                <a:gridCol w="428875"/>
              </a:tblGrid>
              <a:tr h="216703">
                <a:tc>
                  <a:txBody>
                    <a:bodyPr/>
                    <a:lstStyle/>
                    <a:p>
                      <a:pPr algn="l" rtl="0" fontAlgn="b"/>
                      <a:r>
                        <a:rPr lang="fr-FR" sz="800" b="0" i="0" u="none" strike="noStrike">
                          <a:solidFill>
                            <a:srgbClr val="000000"/>
                          </a:solidFill>
                          <a:latin typeface="Century Schoolbook"/>
                        </a:rPr>
                        <a:t>Produit des services</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2 350,00 €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dirty="0">
                          <a:solidFill>
                            <a:srgbClr val="000000"/>
                          </a:solidFill>
                          <a:latin typeface="Century Schoolbook"/>
                        </a:rPr>
                        <a:t>1%</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6703">
                <a:tc>
                  <a:txBody>
                    <a:bodyPr/>
                    <a:lstStyle/>
                    <a:p>
                      <a:pPr algn="l" rtl="0" fontAlgn="b"/>
                      <a:r>
                        <a:rPr lang="fr-FR" sz="800" b="0" i="0" u="none" strike="noStrike">
                          <a:solidFill>
                            <a:srgbClr val="000000"/>
                          </a:solidFill>
                          <a:latin typeface="Century Schoolbook"/>
                        </a:rPr>
                        <a:t>Impôts et taxes</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183 450,00 €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40%</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6703">
                <a:tc>
                  <a:txBody>
                    <a:bodyPr/>
                    <a:lstStyle/>
                    <a:p>
                      <a:pPr algn="l" rtl="0" fontAlgn="b"/>
                      <a:r>
                        <a:rPr lang="fr-FR" sz="800" b="0" i="0" u="none" strike="noStrike">
                          <a:solidFill>
                            <a:srgbClr val="000000"/>
                          </a:solidFill>
                          <a:latin typeface="Century Schoolbook"/>
                        </a:rPr>
                        <a:t>Dotations et participations</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116 430,00 €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26%</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6703">
                <a:tc>
                  <a:txBody>
                    <a:bodyPr/>
                    <a:lstStyle/>
                    <a:p>
                      <a:pPr algn="l" rtl="0" fontAlgn="b"/>
                      <a:r>
                        <a:rPr lang="fr-FR" sz="800" b="0" i="0" u="none" strike="noStrike">
                          <a:solidFill>
                            <a:srgbClr val="000000"/>
                          </a:solidFill>
                          <a:latin typeface="Century Schoolbook"/>
                        </a:rPr>
                        <a:t>Autres produits de gestion courante</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10 840,00 €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2%</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6703">
                <a:tc>
                  <a:txBody>
                    <a:bodyPr/>
                    <a:lstStyle/>
                    <a:p>
                      <a:pPr algn="l" rtl="0" fontAlgn="b"/>
                      <a:r>
                        <a:rPr lang="fr-FR" sz="800" b="0" i="0" u="none" strike="noStrike">
                          <a:solidFill>
                            <a:srgbClr val="000000"/>
                          </a:solidFill>
                          <a:latin typeface="Century Schoolbook"/>
                        </a:rPr>
                        <a:t>Excédent antérieur reporté</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137 640,00 €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30%</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6703">
                <a:tc>
                  <a:txBody>
                    <a:bodyPr/>
                    <a:lstStyle/>
                    <a:p>
                      <a:pPr algn="l" rtl="0" fontAlgn="b"/>
                      <a:r>
                        <a:rPr lang="fr-FR" sz="800" b="0" i="0" u="none" strike="noStrike">
                          <a:solidFill>
                            <a:srgbClr val="000000"/>
                          </a:solidFill>
                          <a:latin typeface="Century Schoolbook"/>
                        </a:rPr>
                        <a:t>Produits exceptionnels</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4 200,00 €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1%</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6703">
                <a:tc>
                  <a:txBody>
                    <a:bodyPr/>
                    <a:lstStyle/>
                    <a:p>
                      <a:pPr algn="l" rtl="0" fontAlgn="b"/>
                      <a:r>
                        <a:rPr lang="fr-FR" sz="800" b="0" i="0" u="none" strike="noStrike">
                          <a:solidFill>
                            <a:srgbClr val="000000"/>
                          </a:solidFill>
                          <a:latin typeface="Century Schoolbook"/>
                        </a:rPr>
                        <a:t>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6703">
                <a:tc>
                  <a:txBody>
                    <a:bodyPr/>
                    <a:lstStyle/>
                    <a:p>
                      <a:pPr algn="l" rtl="0" fontAlgn="b"/>
                      <a:r>
                        <a:rPr lang="fr-FR" sz="800" b="0" i="0" u="none" strike="noStrike">
                          <a:solidFill>
                            <a:srgbClr val="000000"/>
                          </a:solidFill>
                          <a:latin typeface="Century Schoolbook"/>
                        </a:rPr>
                        <a:t>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354605">
                <a:tc>
                  <a:txBody>
                    <a:bodyPr/>
                    <a:lstStyle/>
                    <a:p>
                      <a:pPr algn="l" rtl="0" fontAlgn="b"/>
                      <a:r>
                        <a:rPr lang="fr-FR" sz="800" b="0" i="0" u="none" strike="noStrike">
                          <a:solidFill>
                            <a:srgbClr val="000000"/>
                          </a:solidFill>
                          <a:latin typeface="Century Schoolbook"/>
                        </a:rPr>
                        <a:t>TOTAL RECETTES DE FONCTIONNEMENT</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454 910,00 €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dirty="0">
                          <a:solidFill>
                            <a:srgbClr val="000000"/>
                          </a:solidFill>
                          <a:latin typeface="Century Schoolbook"/>
                        </a:rPr>
                        <a:t>100%</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bl>
          </a:graphicData>
        </a:graphic>
      </p:graphicFrame>
      <p:graphicFrame>
        <p:nvGraphicFramePr>
          <p:cNvPr id="36" name="Tableau 35"/>
          <p:cNvGraphicFramePr>
            <a:graphicFrameLocks noGrp="1"/>
          </p:cNvGraphicFramePr>
          <p:nvPr/>
        </p:nvGraphicFramePr>
        <p:xfrm>
          <a:off x="3717032" y="3347864"/>
          <a:ext cx="3024336" cy="2088232"/>
        </p:xfrm>
        <a:graphic>
          <a:graphicData uri="http://schemas.openxmlformats.org/drawingml/2006/table">
            <a:tbl>
              <a:tblPr/>
              <a:tblGrid>
                <a:gridCol w="2016224"/>
                <a:gridCol w="648072"/>
                <a:gridCol w="360040"/>
              </a:tblGrid>
              <a:tr h="213085">
                <a:tc>
                  <a:txBody>
                    <a:bodyPr/>
                    <a:lstStyle/>
                    <a:p>
                      <a:pPr algn="l" rtl="0" fontAlgn="b"/>
                      <a:r>
                        <a:rPr lang="fr-FR" sz="800" b="0" i="0" u="none" strike="noStrike">
                          <a:solidFill>
                            <a:srgbClr val="000000"/>
                          </a:solidFill>
                          <a:latin typeface="Century Schoolbook"/>
                        </a:rPr>
                        <a:t>Charges de fonctionnement</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44 620,00 €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10%</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3085">
                <a:tc>
                  <a:txBody>
                    <a:bodyPr/>
                    <a:lstStyle/>
                    <a:p>
                      <a:pPr algn="l" rtl="0" fontAlgn="b"/>
                      <a:r>
                        <a:rPr lang="fr-FR" sz="800" b="0" i="0" u="none" strike="noStrike">
                          <a:solidFill>
                            <a:srgbClr val="000000"/>
                          </a:solidFill>
                          <a:latin typeface="Century Schoolbook"/>
                        </a:rPr>
                        <a:t>Charges de personnel</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80 125,00 €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18%</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47953">
                <a:tc>
                  <a:txBody>
                    <a:bodyPr/>
                    <a:lstStyle/>
                    <a:p>
                      <a:pPr algn="l" rtl="0" fontAlgn="b"/>
                      <a:r>
                        <a:rPr lang="fr-FR" sz="800" b="0" i="0" u="none" strike="noStrike">
                          <a:solidFill>
                            <a:srgbClr val="000000"/>
                          </a:solidFill>
                          <a:latin typeface="Century Schoolbook"/>
                        </a:rPr>
                        <a:t>Autres charges de gestion courante(dont  écoles : 83 000€)</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150 600,00 €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33%</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3085">
                <a:tc>
                  <a:txBody>
                    <a:bodyPr/>
                    <a:lstStyle/>
                    <a:p>
                      <a:pPr algn="l" rtl="0" fontAlgn="b"/>
                      <a:r>
                        <a:rPr lang="fr-FR" sz="800" b="0" i="0" u="none" strike="noStrike">
                          <a:solidFill>
                            <a:srgbClr val="000000"/>
                          </a:solidFill>
                          <a:latin typeface="Century Schoolbook"/>
                        </a:rPr>
                        <a:t>Charges financières (intérêts)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26 464,00 €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6%</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3085">
                <a:tc>
                  <a:txBody>
                    <a:bodyPr/>
                    <a:lstStyle/>
                    <a:p>
                      <a:pPr algn="l" rtl="0" fontAlgn="b"/>
                      <a:r>
                        <a:rPr lang="fr-FR" sz="800" b="0" i="0" u="none" strike="noStrike">
                          <a:solidFill>
                            <a:srgbClr val="000000"/>
                          </a:solidFill>
                          <a:latin typeface="Century Schoolbook"/>
                        </a:rPr>
                        <a:t>Dotation  amortissements</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8 951,00 €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2%</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3085">
                <a:tc>
                  <a:txBody>
                    <a:bodyPr/>
                    <a:lstStyle/>
                    <a:p>
                      <a:pPr algn="l" rtl="0" fontAlgn="b"/>
                      <a:r>
                        <a:rPr lang="fr-FR" sz="800" b="0" i="0" u="none" strike="noStrike">
                          <a:solidFill>
                            <a:srgbClr val="000000"/>
                          </a:solidFill>
                          <a:latin typeface="Century Schoolbook"/>
                        </a:rPr>
                        <a:t>Virement à la section d’investissement</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141 600,00 €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31%</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3085">
                <a:tc>
                  <a:txBody>
                    <a:bodyPr/>
                    <a:lstStyle/>
                    <a:p>
                      <a:pPr algn="l" rtl="0" fontAlgn="b"/>
                      <a:r>
                        <a:rPr lang="fr-FR" sz="800" b="0" i="0" u="none" strike="noStrike">
                          <a:solidFill>
                            <a:srgbClr val="000000"/>
                          </a:solidFill>
                          <a:latin typeface="Century Schoolbook"/>
                        </a:rPr>
                        <a:t>Dépenses imprévues</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2 000,00 €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0%</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213085">
                <a:tc>
                  <a:txBody>
                    <a:bodyPr/>
                    <a:lstStyle/>
                    <a:p>
                      <a:pPr algn="l" rtl="0" fontAlgn="b"/>
                      <a:r>
                        <a:rPr lang="fr-FR" sz="800" b="0" i="0" u="none" strike="noStrike">
                          <a:solidFill>
                            <a:srgbClr val="000000"/>
                          </a:solidFill>
                          <a:latin typeface="Century Schoolbook"/>
                        </a:rPr>
                        <a:t>Charges exceptionnelles</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550,00 €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0%</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r h="348684">
                <a:tc>
                  <a:txBody>
                    <a:bodyPr/>
                    <a:lstStyle/>
                    <a:p>
                      <a:pPr algn="l" rtl="0" fontAlgn="b"/>
                      <a:r>
                        <a:rPr lang="fr-FR" sz="800" b="0" i="0" u="none" strike="noStrike">
                          <a:solidFill>
                            <a:srgbClr val="000000"/>
                          </a:solidFill>
                          <a:latin typeface="Century Schoolbook"/>
                        </a:rPr>
                        <a:t>TOTAL  DEPENSES DE FONCTIONNEMENT</a:t>
                      </a:r>
                      <a:r>
                        <a:rPr lang="fr-FR" sz="800" b="0" i="0" u="none" strike="noStrike">
                          <a:solidFill>
                            <a:srgbClr val="000000"/>
                          </a:solidFill>
                          <a:latin typeface="Calibri"/>
                        </a:rPr>
                        <a:t> </a:t>
                      </a:r>
                      <a:endParaRPr lang="fr-FR" sz="800" b="0" i="0" u="none" strike="noStrike">
                        <a:solidFill>
                          <a:srgbClr val="000000"/>
                        </a:solidFill>
                        <a:latin typeface="Century Schoolbook"/>
                      </a:endParaRP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a:solidFill>
                            <a:srgbClr val="000000"/>
                          </a:solidFill>
                          <a:latin typeface="Century Schoolbook"/>
                        </a:rPr>
                        <a:t>454 910,00 €</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800" b="0" i="0" u="none" strike="noStrike" dirty="0">
                          <a:solidFill>
                            <a:srgbClr val="000000"/>
                          </a:solidFill>
                          <a:latin typeface="Century Schoolbook"/>
                        </a:rPr>
                        <a:t>100%</a:t>
                      </a:r>
                    </a:p>
                  </a:txBody>
                  <a:tcPr marL="0" marR="0" marT="0" marB="0" anchor="ctr">
                    <a:lnL w="19050" cap="flat" cmpd="sng" algn="ctr">
                      <a:solidFill>
                        <a:srgbClr val="DD8047"/>
                      </a:solidFill>
                      <a:prstDash val="solid"/>
                      <a:round/>
                      <a:headEnd type="none" w="med" len="med"/>
                      <a:tailEnd type="none" w="med" len="med"/>
                    </a:lnL>
                    <a:lnR w="19050" cap="flat" cmpd="sng" algn="ctr">
                      <a:solidFill>
                        <a:srgbClr val="DD8047"/>
                      </a:solidFill>
                      <a:prstDash val="solid"/>
                      <a:round/>
                      <a:headEnd type="none" w="med" len="med"/>
                      <a:tailEnd type="none" w="med" len="med"/>
                    </a:lnR>
                    <a:lnT w="19050" cap="flat" cmpd="sng" algn="ctr">
                      <a:solidFill>
                        <a:srgbClr val="DD8047"/>
                      </a:solidFill>
                      <a:prstDash val="solid"/>
                      <a:round/>
                      <a:headEnd type="none" w="med" len="med"/>
                      <a:tailEnd type="none" w="med" len="med"/>
                    </a:lnT>
                    <a:lnB w="19050" cap="flat" cmpd="sng" algn="ctr">
                      <a:solidFill>
                        <a:srgbClr val="DD8047"/>
                      </a:solidFill>
                      <a:prstDash val="solid"/>
                      <a:round/>
                      <a:headEnd type="none" w="med" len="med"/>
                      <a:tailEnd type="none" w="med" len="med"/>
                    </a:lnB>
                    <a:solidFill>
                      <a:srgbClr val="F9EDE9"/>
                    </a:solidFill>
                  </a:tcPr>
                </a:tc>
              </a:tr>
            </a:tbl>
          </a:graphicData>
        </a:graphic>
      </p:graphicFrame>
      <p:graphicFrame>
        <p:nvGraphicFramePr>
          <p:cNvPr id="37" name="Tableau 36"/>
          <p:cNvGraphicFramePr>
            <a:graphicFrameLocks noGrp="1"/>
          </p:cNvGraphicFramePr>
          <p:nvPr/>
        </p:nvGraphicFramePr>
        <p:xfrm>
          <a:off x="156716" y="6238826"/>
          <a:ext cx="2912244" cy="1861566"/>
        </p:xfrm>
        <a:graphic>
          <a:graphicData uri="http://schemas.openxmlformats.org/drawingml/2006/table">
            <a:tbl>
              <a:tblPr>
                <a:tableStyleId>{8A107856-5554-42FB-B03E-39F5DBC370BA}</a:tableStyleId>
              </a:tblPr>
              <a:tblGrid>
                <a:gridCol w="1734054"/>
                <a:gridCol w="746142"/>
                <a:gridCol w="432048"/>
              </a:tblGrid>
              <a:tr h="192576">
                <a:tc>
                  <a:txBody>
                    <a:bodyPr/>
                    <a:lstStyle/>
                    <a:p>
                      <a:pPr algn="l" rtl="0" fontAlgn="b"/>
                      <a:r>
                        <a:rPr lang="fr-FR" sz="900" u="none" strike="noStrike" dirty="0"/>
                        <a:t>Dotations </a:t>
                      </a:r>
                      <a:r>
                        <a:rPr lang="fr-FR" sz="900" u="none" strike="noStrike" dirty="0" err="1"/>
                        <a:t>FCTVA</a:t>
                      </a:r>
                      <a:r>
                        <a:rPr lang="fr-FR" sz="900" u="none" strike="noStrike" dirty="0"/>
                        <a:t> et </a:t>
                      </a:r>
                      <a:r>
                        <a:rPr lang="fr-FR" sz="900" u="none" strike="noStrike" dirty="0" err="1"/>
                        <a:t>TLE</a:t>
                      </a:r>
                      <a:r>
                        <a:rPr lang="fr-FR" sz="900" u="none" strike="noStrike" dirty="0"/>
                        <a:t> </a:t>
                      </a:r>
                      <a:endParaRPr lang="fr-FR" sz="900" b="0" i="0" u="none" strike="noStrike" dirty="0">
                        <a:solidFill>
                          <a:srgbClr val="000000"/>
                        </a:solidFill>
                        <a:latin typeface="Century Schoolbook"/>
                      </a:endParaRPr>
                    </a:p>
                  </a:txBody>
                  <a:tcPr marL="0" marR="0" marT="0" marB="0" anchor="ctr"/>
                </a:tc>
                <a:tc>
                  <a:txBody>
                    <a:bodyPr/>
                    <a:lstStyle/>
                    <a:p>
                      <a:pPr algn="r" rtl="0" fontAlgn="b"/>
                      <a:r>
                        <a:rPr lang="fr-FR" sz="900" u="none" strike="noStrike" dirty="0"/>
                        <a:t>22 000,00 €</a:t>
                      </a:r>
                      <a:endParaRPr lang="fr-FR" sz="900" b="0" i="0" u="none" strike="noStrike" dirty="0">
                        <a:solidFill>
                          <a:srgbClr val="000000"/>
                        </a:solidFill>
                        <a:latin typeface="Century Schoolbook"/>
                      </a:endParaRPr>
                    </a:p>
                  </a:txBody>
                  <a:tcPr marL="0" marR="0" marT="0" marB="0" anchor="ctr"/>
                </a:tc>
                <a:tc>
                  <a:txBody>
                    <a:bodyPr/>
                    <a:lstStyle/>
                    <a:p>
                      <a:pPr algn="r" rtl="0" fontAlgn="b"/>
                      <a:r>
                        <a:rPr lang="fr-FR" sz="900" u="none" strike="noStrike"/>
                        <a:t>11%</a:t>
                      </a:r>
                      <a:endParaRPr lang="fr-FR" sz="900" b="0" i="0" u="none" strike="noStrike">
                        <a:solidFill>
                          <a:srgbClr val="000000"/>
                        </a:solidFill>
                        <a:latin typeface="Century Schoolbook"/>
                      </a:endParaRPr>
                    </a:p>
                  </a:txBody>
                  <a:tcPr marL="0" marR="0" marT="0" marB="0" anchor="ctr"/>
                </a:tc>
              </a:tr>
              <a:tr h="339300">
                <a:tc>
                  <a:txBody>
                    <a:bodyPr/>
                    <a:lstStyle/>
                    <a:p>
                      <a:pPr algn="l" rtl="0" fontAlgn="b"/>
                      <a:r>
                        <a:rPr lang="fr-FR" sz="900" u="none" strike="noStrike"/>
                        <a:t>Virement de la section de fonctionnement </a:t>
                      </a:r>
                      <a:endParaRPr lang="fr-FR" sz="900" b="0" i="0" u="none" strike="noStrike">
                        <a:solidFill>
                          <a:srgbClr val="000000"/>
                        </a:solidFill>
                        <a:latin typeface="Century Schoolbook"/>
                      </a:endParaRPr>
                    </a:p>
                  </a:txBody>
                  <a:tcPr marL="0" marR="0" marT="0" marB="0" anchor="ctr"/>
                </a:tc>
                <a:tc>
                  <a:txBody>
                    <a:bodyPr/>
                    <a:lstStyle/>
                    <a:p>
                      <a:pPr algn="r" rtl="0" fontAlgn="b"/>
                      <a:r>
                        <a:rPr lang="fr-FR" sz="900" u="none" strike="noStrike"/>
                        <a:t>141 600,00 €</a:t>
                      </a:r>
                      <a:endParaRPr lang="fr-FR" sz="900" b="0" i="0" u="none" strike="noStrike">
                        <a:solidFill>
                          <a:srgbClr val="000000"/>
                        </a:solidFill>
                        <a:latin typeface="Century Schoolbook"/>
                      </a:endParaRPr>
                    </a:p>
                  </a:txBody>
                  <a:tcPr marL="0" marR="0" marT="0" marB="0" anchor="ctr"/>
                </a:tc>
                <a:tc>
                  <a:txBody>
                    <a:bodyPr/>
                    <a:lstStyle/>
                    <a:p>
                      <a:pPr algn="r" rtl="0" fontAlgn="b"/>
                      <a:r>
                        <a:rPr lang="fr-FR" sz="900" u="none" strike="noStrike"/>
                        <a:t>68%</a:t>
                      </a:r>
                      <a:endParaRPr lang="fr-FR" sz="900" b="0" i="0" u="none" strike="noStrike">
                        <a:solidFill>
                          <a:srgbClr val="000000"/>
                        </a:solidFill>
                        <a:latin typeface="Century Schoolbook"/>
                      </a:endParaRPr>
                    </a:p>
                  </a:txBody>
                  <a:tcPr marL="0" marR="0" marT="0" marB="0" anchor="ctr"/>
                </a:tc>
              </a:tr>
              <a:tr h="339300">
                <a:tc>
                  <a:txBody>
                    <a:bodyPr/>
                    <a:lstStyle/>
                    <a:p>
                      <a:pPr algn="l" rtl="0" fontAlgn="b"/>
                      <a:r>
                        <a:rPr lang="fr-FR" sz="900" u="none" strike="noStrike"/>
                        <a:t>Opérations d’ordre (amortissements) </a:t>
                      </a:r>
                      <a:endParaRPr lang="fr-FR" sz="900" b="0" i="0" u="none" strike="noStrike">
                        <a:solidFill>
                          <a:srgbClr val="000000"/>
                        </a:solidFill>
                        <a:latin typeface="Century Schoolbook"/>
                      </a:endParaRPr>
                    </a:p>
                  </a:txBody>
                  <a:tcPr marL="0" marR="0" marT="0" marB="0" anchor="ctr"/>
                </a:tc>
                <a:tc>
                  <a:txBody>
                    <a:bodyPr/>
                    <a:lstStyle/>
                    <a:p>
                      <a:pPr algn="r" rtl="0" fontAlgn="b"/>
                      <a:r>
                        <a:rPr lang="fr-FR" sz="900" u="none" strike="noStrike"/>
                        <a:t>8 989,00 €</a:t>
                      </a:r>
                      <a:endParaRPr lang="fr-FR" sz="900" b="0" i="0" u="none" strike="noStrike">
                        <a:solidFill>
                          <a:srgbClr val="000000"/>
                        </a:solidFill>
                        <a:latin typeface="Century Schoolbook"/>
                      </a:endParaRPr>
                    </a:p>
                  </a:txBody>
                  <a:tcPr marL="0" marR="0" marT="0" marB="0" anchor="ctr"/>
                </a:tc>
                <a:tc>
                  <a:txBody>
                    <a:bodyPr/>
                    <a:lstStyle/>
                    <a:p>
                      <a:pPr algn="r" rtl="0" fontAlgn="b"/>
                      <a:r>
                        <a:rPr lang="fr-FR" sz="900" u="none" strike="noStrike"/>
                        <a:t>4%</a:t>
                      </a:r>
                      <a:endParaRPr lang="fr-FR" sz="900" b="0" i="0" u="none" strike="noStrike">
                        <a:solidFill>
                          <a:srgbClr val="000000"/>
                        </a:solidFill>
                        <a:latin typeface="Century Schoolbook"/>
                      </a:endParaRPr>
                    </a:p>
                  </a:txBody>
                  <a:tcPr marL="0" marR="0" marT="0" marB="0" anchor="ctr"/>
                </a:tc>
              </a:tr>
              <a:tr h="339300">
                <a:tc>
                  <a:txBody>
                    <a:bodyPr/>
                    <a:lstStyle/>
                    <a:p>
                      <a:pPr algn="l" rtl="0" fontAlgn="b"/>
                      <a:r>
                        <a:rPr lang="fr-FR" sz="900" u="none" strike="noStrike"/>
                        <a:t>Excédent de fonctionnement capitalisé </a:t>
                      </a:r>
                      <a:endParaRPr lang="fr-FR" sz="900" b="0" i="0" u="none" strike="noStrike">
                        <a:solidFill>
                          <a:srgbClr val="000000"/>
                        </a:solidFill>
                        <a:latin typeface="Century Schoolbook"/>
                      </a:endParaRPr>
                    </a:p>
                  </a:txBody>
                  <a:tcPr marL="0" marR="0" marT="0" marB="0" anchor="ctr"/>
                </a:tc>
                <a:tc>
                  <a:txBody>
                    <a:bodyPr/>
                    <a:lstStyle/>
                    <a:p>
                      <a:pPr algn="r" rtl="0" fontAlgn="b"/>
                      <a:r>
                        <a:rPr lang="fr-FR" sz="900" u="none" strike="noStrike"/>
                        <a:t>10 522,00 €</a:t>
                      </a:r>
                      <a:endParaRPr lang="fr-FR" sz="900" b="0" i="0" u="none" strike="noStrike">
                        <a:solidFill>
                          <a:srgbClr val="000000"/>
                        </a:solidFill>
                        <a:latin typeface="Century Schoolbook"/>
                      </a:endParaRPr>
                    </a:p>
                  </a:txBody>
                  <a:tcPr marL="0" marR="0" marT="0" marB="0" anchor="ctr"/>
                </a:tc>
                <a:tc>
                  <a:txBody>
                    <a:bodyPr/>
                    <a:lstStyle/>
                    <a:p>
                      <a:pPr algn="r" rtl="0" fontAlgn="b"/>
                      <a:r>
                        <a:rPr lang="fr-FR" sz="900" u="none" strike="noStrike"/>
                        <a:t>5%</a:t>
                      </a:r>
                      <a:endParaRPr lang="fr-FR" sz="900" b="0" i="0" u="none" strike="noStrike">
                        <a:solidFill>
                          <a:srgbClr val="000000"/>
                        </a:solidFill>
                        <a:latin typeface="Century Schoolbook"/>
                      </a:endParaRPr>
                    </a:p>
                  </a:txBody>
                  <a:tcPr marL="0" marR="0" marT="0" marB="0" anchor="ctr"/>
                </a:tc>
              </a:tr>
              <a:tr h="311790">
                <a:tc>
                  <a:txBody>
                    <a:bodyPr/>
                    <a:lstStyle/>
                    <a:p>
                      <a:pPr algn="l" rtl="0" fontAlgn="b"/>
                      <a:r>
                        <a:rPr lang="fr-FR" sz="900" u="none" strike="noStrike"/>
                        <a:t>Subventions reçues</a:t>
                      </a:r>
                      <a:endParaRPr lang="fr-FR" sz="900" b="0" i="0" u="none" strike="noStrike">
                        <a:solidFill>
                          <a:srgbClr val="000000"/>
                        </a:solidFill>
                        <a:latin typeface="Century Schoolbook"/>
                      </a:endParaRPr>
                    </a:p>
                  </a:txBody>
                  <a:tcPr marL="0" marR="0" marT="0" marB="0" anchor="ctr"/>
                </a:tc>
                <a:tc>
                  <a:txBody>
                    <a:bodyPr/>
                    <a:lstStyle/>
                    <a:p>
                      <a:pPr algn="r" rtl="0" fontAlgn="b"/>
                      <a:r>
                        <a:rPr lang="fr-FR" sz="900" u="none" strike="noStrike"/>
                        <a:t>25 000,00 €</a:t>
                      </a:r>
                      <a:endParaRPr lang="fr-FR" sz="900" b="0" i="0" u="none" strike="noStrike">
                        <a:solidFill>
                          <a:srgbClr val="000000"/>
                        </a:solidFill>
                        <a:latin typeface="Century Schoolbook"/>
                      </a:endParaRPr>
                    </a:p>
                  </a:txBody>
                  <a:tcPr marL="0" marR="0" marT="0" marB="0" anchor="ctr"/>
                </a:tc>
                <a:tc>
                  <a:txBody>
                    <a:bodyPr/>
                    <a:lstStyle/>
                    <a:p>
                      <a:pPr algn="r" rtl="0" fontAlgn="b"/>
                      <a:r>
                        <a:rPr lang="fr-FR" sz="900" u="none" strike="noStrike"/>
                        <a:t>12%</a:t>
                      </a:r>
                      <a:endParaRPr lang="fr-FR" sz="900" b="0" i="0" u="none" strike="noStrike">
                        <a:solidFill>
                          <a:srgbClr val="000000"/>
                        </a:solidFill>
                        <a:latin typeface="Century Schoolbook"/>
                      </a:endParaRPr>
                    </a:p>
                  </a:txBody>
                  <a:tcPr marL="0" marR="0" marT="0" marB="0" anchor="ctr"/>
                </a:tc>
              </a:tr>
              <a:tr h="339300">
                <a:tc>
                  <a:txBody>
                    <a:bodyPr/>
                    <a:lstStyle/>
                    <a:p>
                      <a:pPr algn="l" rtl="0" fontAlgn="b"/>
                      <a:r>
                        <a:rPr lang="fr-FR" sz="900" u="none" strike="noStrike"/>
                        <a:t>TOTAL RECETTES D’INVESTISSEMENT  </a:t>
                      </a:r>
                      <a:endParaRPr lang="fr-FR" sz="900" b="0" i="0" u="none" strike="noStrike">
                        <a:solidFill>
                          <a:srgbClr val="000000"/>
                        </a:solidFill>
                        <a:latin typeface="Century Schoolbook"/>
                      </a:endParaRPr>
                    </a:p>
                  </a:txBody>
                  <a:tcPr marL="0" marR="0" marT="0" marB="0" anchor="ctr"/>
                </a:tc>
                <a:tc>
                  <a:txBody>
                    <a:bodyPr/>
                    <a:lstStyle/>
                    <a:p>
                      <a:pPr algn="r" rtl="0" fontAlgn="b"/>
                      <a:r>
                        <a:rPr lang="fr-FR" sz="900" u="none" strike="noStrike" dirty="0"/>
                        <a:t>208 111,00 €</a:t>
                      </a:r>
                      <a:endParaRPr lang="fr-FR" sz="900" b="0" i="0" u="none" strike="noStrike" dirty="0">
                        <a:solidFill>
                          <a:srgbClr val="000000"/>
                        </a:solidFill>
                        <a:latin typeface="Century Schoolbook"/>
                      </a:endParaRPr>
                    </a:p>
                  </a:txBody>
                  <a:tcPr marL="0" marR="0" marT="0" marB="0" anchor="ctr"/>
                </a:tc>
                <a:tc>
                  <a:txBody>
                    <a:bodyPr/>
                    <a:lstStyle/>
                    <a:p>
                      <a:pPr algn="r" rtl="0" fontAlgn="b"/>
                      <a:r>
                        <a:rPr lang="fr-FR" sz="900" u="none" strike="noStrike" dirty="0"/>
                        <a:t>100%</a:t>
                      </a:r>
                      <a:endParaRPr lang="fr-FR" sz="900" b="0" i="0" u="none" strike="noStrike" dirty="0">
                        <a:solidFill>
                          <a:srgbClr val="000000"/>
                        </a:solidFill>
                        <a:latin typeface="Century Schoolbook"/>
                      </a:endParaRPr>
                    </a:p>
                  </a:txBody>
                  <a:tcPr marL="0" marR="0" marT="0" marB="0" anchor="ctr"/>
                </a:tc>
              </a:tr>
            </a:tbl>
          </a:graphicData>
        </a:graphic>
      </p:graphicFrame>
      <p:graphicFrame>
        <p:nvGraphicFramePr>
          <p:cNvPr id="38" name="Tableau 37"/>
          <p:cNvGraphicFramePr>
            <a:graphicFrameLocks noGrp="1"/>
          </p:cNvGraphicFramePr>
          <p:nvPr/>
        </p:nvGraphicFramePr>
        <p:xfrm>
          <a:off x="3645024" y="6238826"/>
          <a:ext cx="2952328" cy="1846536"/>
        </p:xfrm>
        <a:graphic>
          <a:graphicData uri="http://schemas.openxmlformats.org/drawingml/2006/table">
            <a:tbl>
              <a:tblPr/>
              <a:tblGrid>
                <a:gridCol w="1713587"/>
                <a:gridCol w="806693"/>
                <a:gridCol w="432048"/>
              </a:tblGrid>
              <a:tr h="192576">
                <a:tc>
                  <a:txBody>
                    <a:bodyPr/>
                    <a:lstStyle/>
                    <a:p>
                      <a:pPr algn="l" rtl="0" fontAlgn="b"/>
                      <a:r>
                        <a:rPr lang="fr-FR" sz="900" b="0" i="0" u="none" strike="noStrike" dirty="0">
                          <a:solidFill>
                            <a:srgbClr val="000000"/>
                          </a:solidFill>
                          <a:latin typeface="Century Schoolbook"/>
                        </a:rPr>
                        <a:t>Remboursement d’emprunts</a:t>
                      </a:r>
                      <a:r>
                        <a:rPr lang="fr-FR" sz="900" b="0" i="0" u="none" strike="noStrike" dirty="0">
                          <a:solidFill>
                            <a:srgbClr val="000000"/>
                          </a:solidFill>
                          <a:latin typeface="Calibri"/>
                        </a:rPr>
                        <a:t> </a:t>
                      </a:r>
                      <a:endParaRPr lang="fr-FR" sz="900" b="0" i="0" u="none" strike="noStrike" dirty="0">
                        <a:solidFill>
                          <a:srgbClr val="000000"/>
                        </a:solidFill>
                        <a:latin typeface="Century Schoolbook"/>
                      </a:endParaRP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dirty="0">
                          <a:solidFill>
                            <a:srgbClr val="000000"/>
                          </a:solidFill>
                          <a:latin typeface="Century Schoolbook"/>
                        </a:rPr>
                        <a:t>60 252,00 €</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dirty="0">
                          <a:solidFill>
                            <a:srgbClr val="000000"/>
                          </a:solidFill>
                          <a:latin typeface="Century Schoolbook"/>
                        </a:rPr>
                        <a:t>29%</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r>
              <a:tr h="339300">
                <a:tc>
                  <a:txBody>
                    <a:bodyPr/>
                    <a:lstStyle/>
                    <a:p>
                      <a:pPr algn="l" rtl="0" fontAlgn="b"/>
                      <a:r>
                        <a:rPr lang="fr-FR" sz="900" b="0" i="0" u="none" strike="noStrike" dirty="0">
                          <a:solidFill>
                            <a:srgbClr val="000000"/>
                          </a:solidFill>
                          <a:latin typeface="Century Schoolbook"/>
                        </a:rPr>
                        <a:t>Immobilisations corporelles</a:t>
                      </a:r>
                      <a:r>
                        <a:rPr lang="fr-FR" sz="900" b="0" i="0" u="none" strike="noStrike" dirty="0">
                          <a:solidFill>
                            <a:srgbClr val="000000"/>
                          </a:solidFill>
                          <a:latin typeface="Calibri"/>
                        </a:rPr>
                        <a:t> </a:t>
                      </a:r>
                      <a:endParaRPr lang="fr-FR" sz="900" b="0" i="0" u="none" strike="noStrike" dirty="0">
                        <a:solidFill>
                          <a:srgbClr val="000000"/>
                        </a:solidFill>
                        <a:latin typeface="Century Schoolbook"/>
                      </a:endParaRP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a:solidFill>
                            <a:srgbClr val="000000"/>
                          </a:solidFill>
                          <a:latin typeface="Century Schoolbook"/>
                        </a:rPr>
                        <a:t>147 859,00 €</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a:solidFill>
                            <a:srgbClr val="000000"/>
                          </a:solidFill>
                          <a:latin typeface="Century Schoolbook"/>
                        </a:rPr>
                        <a:t>71%</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r>
              <a:tr h="339300">
                <a:tc rowSpan="3">
                  <a:txBody>
                    <a:bodyPr/>
                    <a:lstStyle/>
                    <a:p>
                      <a:pPr algn="l" rtl="0" fontAlgn="ctr"/>
                      <a:r>
                        <a:rPr lang="fr-FR" sz="800" b="0" i="0" u="none" strike="noStrike" dirty="0">
                          <a:solidFill>
                            <a:srgbClr val="000000"/>
                          </a:solidFill>
                          <a:latin typeface="Century Schoolbook"/>
                        </a:rPr>
                        <a:t>Dont :</a:t>
                      </a:r>
                      <a:br>
                        <a:rPr lang="fr-FR" sz="800" b="0" i="0" u="none" strike="noStrike" dirty="0">
                          <a:solidFill>
                            <a:srgbClr val="000000"/>
                          </a:solidFill>
                          <a:latin typeface="Century Schoolbook"/>
                        </a:rPr>
                      </a:br>
                      <a:r>
                        <a:rPr lang="fr-FR" sz="800" b="0" i="0" u="none" strike="noStrike" dirty="0">
                          <a:solidFill>
                            <a:srgbClr val="000000"/>
                          </a:solidFill>
                          <a:latin typeface="Century Schoolbook"/>
                        </a:rPr>
                        <a:t>Route et </a:t>
                      </a:r>
                      <a:r>
                        <a:rPr lang="fr-FR" sz="800" b="0" i="0" u="none" strike="noStrike" dirty="0" smtClean="0">
                          <a:solidFill>
                            <a:srgbClr val="000000"/>
                          </a:solidFill>
                          <a:latin typeface="Century Schoolbook"/>
                        </a:rPr>
                        <a:t>sécurisation        81000</a:t>
                      </a:r>
                      <a:r>
                        <a:rPr lang="fr-FR" sz="800" b="0" i="0" u="none" strike="noStrike" dirty="0">
                          <a:solidFill>
                            <a:srgbClr val="000000"/>
                          </a:solidFill>
                          <a:latin typeface="Century Schoolbook"/>
                        </a:rPr>
                        <a:t>€</a:t>
                      </a:r>
                      <a:br>
                        <a:rPr lang="fr-FR" sz="800" b="0" i="0" u="none" strike="noStrike" dirty="0">
                          <a:solidFill>
                            <a:srgbClr val="000000"/>
                          </a:solidFill>
                          <a:latin typeface="Century Schoolbook"/>
                        </a:rPr>
                      </a:br>
                      <a:r>
                        <a:rPr lang="fr-FR" sz="800" b="0" i="0" u="none" strike="noStrike" dirty="0">
                          <a:solidFill>
                            <a:srgbClr val="000000"/>
                          </a:solidFill>
                          <a:latin typeface="Century Schoolbook"/>
                        </a:rPr>
                        <a:t>Réfection de la place </a:t>
                      </a:r>
                      <a:r>
                        <a:rPr lang="fr-FR" sz="800" b="0" i="0" u="none" strike="noStrike" dirty="0" smtClean="0">
                          <a:solidFill>
                            <a:srgbClr val="000000"/>
                          </a:solidFill>
                          <a:latin typeface="Century Schoolbook"/>
                        </a:rPr>
                        <a:t>        32000</a:t>
                      </a:r>
                      <a:r>
                        <a:rPr lang="fr-FR" sz="800" b="0" i="0" u="none" strike="noStrike" dirty="0">
                          <a:solidFill>
                            <a:srgbClr val="000000"/>
                          </a:solidFill>
                          <a:latin typeface="Century Schoolbook"/>
                        </a:rPr>
                        <a:t>€</a:t>
                      </a:r>
                      <a:br>
                        <a:rPr lang="fr-FR" sz="800" b="0" i="0" u="none" strike="noStrike" dirty="0">
                          <a:solidFill>
                            <a:srgbClr val="000000"/>
                          </a:solidFill>
                          <a:latin typeface="Century Schoolbook"/>
                        </a:rPr>
                      </a:br>
                      <a:r>
                        <a:rPr lang="fr-FR" sz="800" b="0" i="0" u="none" strike="noStrike" dirty="0">
                          <a:solidFill>
                            <a:srgbClr val="000000"/>
                          </a:solidFill>
                          <a:latin typeface="Century Schoolbook"/>
                        </a:rPr>
                        <a:t>Chemin piétonnier </a:t>
                      </a:r>
                      <a:r>
                        <a:rPr lang="fr-FR" sz="800" b="0" i="0" u="none" strike="noStrike" dirty="0" smtClean="0">
                          <a:solidFill>
                            <a:srgbClr val="000000"/>
                          </a:solidFill>
                          <a:latin typeface="Century Schoolbook"/>
                        </a:rPr>
                        <a:t>             9000</a:t>
                      </a:r>
                      <a:r>
                        <a:rPr lang="fr-FR" sz="800" b="0" i="0" u="none" strike="noStrike" dirty="0">
                          <a:solidFill>
                            <a:srgbClr val="000000"/>
                          </a:solidFill>
                          <a:latin typeface="Century Schoolbook"/>
                        </a:rPr>
                        <a:t>€</a:t>
                      </a:r>
                      <a:br>
                        <a:rPr lang="fr-FR" sz="800" b="0" i="0" u="none" strike="noStrike" dirty="0">
                          <a:solidFill>
                            <a:srgbClr val="000000"/>
                          </a:solidFill>
                          <a:latin typeface="Century Schoolbook"/>
                        </a:rPr>
                      </a:br>
                      <a:r>
                        <a:rPr lang="fr-FR" sz="800" b="0" i="0" u="none" strike="noStrike" dirty="0">
                          <a:solidFill>
                            <a:srgbClr val="000000"/>
                          </a:solidFill>
                          <a:latin typeface="Century Schoolbook"/>
                        </a:rPr>
                        <a:t>Chauffage salle des Fêtes </a:t>
                      </a:r>
                      <a:r>
                        <a:rPr lang="fr-FR" sz="800" b="0" i="0" u="none" strike="noStrike" dirty="0" smtClean="0">
                          <a:solidFill>
                            <a:srgbClr val="000000"/>
                          </a:solidFill>
                          <a:latin typeface="Century Schoolbook"/>
                        </a:rPr>
                        <a:t>  8500</a:t>
                      </a:r>
                      <a:r>
                        <a:rPr lang="fr-FR" sz="800" b="0" i="0" u="none" strike="noStrike" dirty="0">
                          <a:solidFill>
                            <a:srgbClr val="000000"/>
                          </a:solidFill>
                          <a:latin typeface="Century Schoolbook"/>
                        </a:rPr>
                        <a:t>€</a:t>
                      </a:r>
                      <a:br>
                        <a:rPr lang="fr-FR" sz="800" b="0" i="0" u="none" strike="noStrike" dirty="0">
                          <a:solidFill>
                            <a:srgbClr val="000000"/>
                          </a:solidFill>
                          <a:latin typeface="Century Schoolbook"/>
                        </a:rPr>
                      </a:br>
                      <a:r>
                        <a:rPr lang="fr-FR" sz="800" b="0" i="0" u="none" strike="noStrike" dirty="0">
                          <a:solidFill>
                            <a:srgbClr val="000000"/>
                          </a:solidFill>
                          <a:latin typeface="Century Schoolbook"/>
                        </a:rPr>
                        <a:t>Terrasse local </a:t>
                      </a:r>
                      <a:r>
                        <a:rPr lang="fr-FR" sz="800" b="0" i="0" u="none" strike="noStrike" dirty="0" smtClean="0">
                          <a:solidFill>
                            <a:srgbClr val="000000"/>
                          </a:solidFill>
                          <a:latin typeface="Century Schoolbook"/>
                        </a:rPr>
                        <a:t>Comité         8400</a:t>
                      </a:r>
                      <a:r>
                        <a:rPr lang="fr-FR" sz="800" b="0" i="0" u="none" strike="noStrike" dirty="0">
                          <a:solidFill>
                            <a:srgbClr val="000000"/>
                          </a:solidFill>
                          <a:latin typeface="Century Schoolbook"/>
                        </a:rPr>
                        <a:t>€</a:t>
                      </a:r>
                      <a:br>
                        <a:rPr lang="fr-FR" sz="800" b="0" i="0" u="none" strike="noStrike" dirty="0">
                          <a:solidFill>
                            <a:srgbClr val="000000"/>
                          </a:solidFill>
                          <a:latin typeface="Century Schoolbook"/>
                        </a:rPr>
                      </a:br>
                      <a:r>
                        <a:rPr lang="fr-FR" sz="800" b="0" i="0" u="none" strike="noStrike" dirty="0">
                          <a:solidFill>
                            <a:srgbClr val="000000"/>
                          </a:solidFill>
                          <a:latin typeface="Century Schoolbook"/>
                        </a:rPr>
                        <a:t>Cimetière </a:t>
                      </a:r>
                      <a:r>
                        <a:rPr lang="fr-FR" sz="800" b="0" i="0" u="none" strike="noStrike" dirty="0" smtClean="0">
                          <a:solidFill>
                            <a:srgbClr val="000000"/>
                          </a:solidFill>
                          <a:latin typeface="Century Schoolbook"/>
                        </a:rPr>
                        <a:t>                            3000</a:t>
                      </a:r>
                      <a:r>
                        <a:rPr lang="fr-FR" sz="800" b="0" i="0" u="none" strike="noStrike" dirty="0">
                          <a:solidFill>
                            <a:srgbClr val="000000"/>
                          </a:solidFill>
                          <a:latin typeface="Century Schoolbook"/>
                        </a:rPr>
                        <a:t>€</a:t>
                      </a:r>
                      <a:br>
                        <a:rPr lang="fr-FR" sz="800" b="0" i="0" u="none" strike="noStrike" dirty="0">
                          <a:solidFill>
                            <a:srgbClr val="000000"/>
                          </a:solidFill>
                          <a:latin typeface="Century Schoolbook"/>
                        </a:rPr>
                      </a:br>
                      <a:endParaRPr lang="fr-FR" sz="800" b="0" i="0" u="none" strike="noStrike" dirty="0">
                        <a:solidFill>
                          <a:srgbClr val="000000"/>
                        </a:solidFill>
                        <a:latin typeface="Century Schoolbook"/>
                      </a:endParaRP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a:solidFill>
                            <a:srgbClr val="000000"/>
                          </a:solidFill>
                          <a:latin typeface="Century Schoolbook"/>
                        </a:rPr>
                        <a:t> </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a:solidFill>
                            <a:srgbClr val="000000"/>
                          </a:solidFill>
                          <a:latin typeface="Century Schoolbook"/>
                        </a:rPr>
                        <a:t> </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r>
              <a:tr h="339300">
                <a:tc vMerge="1">
                  <a:txBody>
                    <a:bodyPr/>
                    <a:lstStyle/>
                    <a:p>
                      <a:endParaRPr lang="fr-FR"/>
                    </a:p>
                  </a:txBody>
                  <a:tcPr/>
                </a:tc>
                <a:tc>
                  <a:txBody>
                    <a:bodyPr/>
                    <a:lstStyle/>
                    <a:p>
                      <a:pPr algn="r" rtl="0" fontAlgn="b"/>
                      <a:r>
                        <a:rPr lang="fr-FR" sz="900" b="0" i="0" u="none" strike="noStrike">
                          <a:solidFill>
                            <a:srgbClr val="000000"/>
                          </a:solidFill>
                          <a:latin typeface="Century Schoolbook"/>
                        </a:rPr>
                        <a:t> </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a:solidFill>
                            <a:srgbClr val="000000"/>
                          </a:solidFill>
                          <a:latin typeface="Century Schoolbook"/>
                        </a:rPr>
                        <a:t> </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r>
              <a:tr h="219042">
                <a:tc vMerge="1">
                  <a:txBody>
                    <a:bodyPr/>
                    <a:lstStyle/>
                    <a:p>
                      <a:endParaRPr lang="fr-FR"/>
                    </a:p>
                  </a:txBody>
                  <a:tcPr/>
                </a:tc>
                <a:tc>
                  <a:txBody>
                    <a:bodyPr/>
                    <a:lstStyle/>
                    <a:p>
                      <a:pPr algn="r" rtl="0" fontAlgn="b"/>
                      <a:r>
                        <a:rPr lang="fr-FR" sz="900" b="0" i="0" u="none" strike="noStrike">
                          <a:solidFill>
                            <a:srgbClr val="000000"/>
                          </a:solidFill>
                          <a:latin typeface="Century Schoolbook"/>
                        </a:rPr>
                        <a:t> </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a:solidFill>
                            <a:srgbClr val="000000"/>
                          </a:solidFill>
                          <a:latin typeface="Century Schoolbook"/>
                        </a:rPr>
                        <a:t> </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r>
              <a:tr h="339300">
                <a:tc>
                  <a:txBody>
                    <a:bodyPr/>
                    <a:lstStyle/>
                    <a:p>
                      <a:pPr algn="l" rtl="0" fontAlgn="b"/>
                      <a:r>
                        <a:rPr lang="fr-FR" sz="900" b="0" i="0" u="none" strike="noStrike" dirty="0">
                          <a:solidFill>
                            <a:srgbClr val="000000"/>
                          </a:solidFill>
                          <a:latin typeface="Century Schoolbook"/>
                        </a:rPr>
                        <a:t>TOTAL DEPENSES D’INVESTISSEMENT</a:t>
                      </a:r>
                      <a:r>
                        <a:rPr lang="fr-FR" sz="900" b="0" i="0" u="none" strike="noStrike" dirty="0">
                          <a:solidFill>
                            <a:srgbClr val="000000"/>
                          </a:solidFill>
                          <a:latin typeface="Calibri"/>
                        </a:rPr>
                        <a:t> </a:t>
                      </a:r>
                      <a:endParaRPr lang="fr-FR" sz="900" b="0" i="0" u="none" strike="noStrike" dirty="0">
                        <a:solidFill>
                          <a:srgbClr val="000000"/>
                        </a:solidFill>
                        <a:latin typeface="Century Schoolbook"/>
                      </a:endParaRP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dirty="0">
                          <a:solidFill>
                            <a:srgbClr val="000000"/>
                          </a:solidFill>
                          <a:latin typeface="Century Schoolbook"/>
                        </a:rPr>
                        <a:t>208 111,00 €</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c>
                  <a:txBody>
                    <a:bodyPr/>
                    <a:lstStyle/>
                    <a:p>
                      <a:pPr algn="r" rtl="0" fontAlgn="b"/>
                      <a:r>
                        <a:rPr lang="fr-FR" sz="900" b="0" i="0" u="none" strike="noStrike" dirty="0">
                          <a:solidFill>
                            <a:srgbClr val="000000"/>
                          </a:solidFill>
                          <a:latin typeface="Century Schoolbook"/>
                        </a:rPr>
                        <a:t>100%</a:t>
                      </a:r>
                    </a:p>
                  </a:txBody>
                  <a:tcPr marL="0" marR="0" marT="0" marB="0" anchor="ctr">
                    <a:lnL w="12700" cap="flat" cmpd="sng" algn="ctr">
                      <a:solidFill>
                        <a:srgbClr val="DD8047"/>
                      </a:solidFill>
                      <a:prstDash val="solid"/>
                      <a:round/>
                      <a:headEnd type="none" w="med" len="med"/>
                      <a:tailEnd type="none" w="med" len="med"/>
                    </a:lnL>
                    <a:lnR w="12700" cap="flat" cmpd="sng" algn="ctr">
                      <a:solidFill>
                        <a:srgbClr val="DD8047"/>
                      </a:solidFill>
                      <a:prstDash val="solid"/>
                      <a:round/>
                      <a:headEnd type="none" w="med" len="med"/>
                      <a:tailEnd type="none" w="med" len="med"/>
                    </a:lnR>
                    <a:lnT w="12700" cap="flat" cmpd="sng" algn="ctr">
                      <a:solidFill>
                        <a:srgbClr val="DD8047"/>
                      </a:solidFill>
                      <a:prstDash val="solid"/>
                      <a:round/>
                      <a:headEnd type="none" w="med" len="med"/>
                      <a:tailEnd type="none" w="med" len="med"/>
                    </a:lnT>
                    <a:lnB w="12700" cap="flat" cmpd="sng" algn="ctr">
                      <a:solidFill>
                        <a:srgbClr val="DD8047"/>
                      </a:solidFill>
                      <a:prstDash val="solid"/>
                      <a:round/>
                      <a:headEnd type="none" w="med" len="med"/>
                      <a:tailEnd type="none" w="med" len="med"/>
                    </a:lnB>
                    <a:solidFill>
                      <a:srgbClr val="F9EDE9"/>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RÃ©sultat de recherche d'images pour &quot;moustique tigre&quot;"/>
          <p:cNvPicPr/>
          <p:nvPr/>
        </p:nvPicPr>
        <p:blipFill>
          <a:blip r:embed="rId2" cstate="print"/>
          <a:srcRect/>
          <a:stretch>
            <a:fillRect/>
          </a:stretch>
        </p:blipFill>
        <p:spPr bwMode="auto">
          <a:xfrm>
            <a:off x="144016" y="107504"/>
            <a:ext cx="1556792" cy="503884"/>
          </a:xfrm>
          <a:prstGeom prst="rect">
            <a:avLst/>
          </a:prstGeom>
          <a:noFill/>
          <a:ln w="9525">
            <a:noFill/>
            <a:miter lim="800000"/>
            <a:headEnd/>
            <a:tailEnd/>
          </a:ln>
        </p:spPr>
      </p:pic>
      <p:sp>
        <p:nvSpPr>
          <p:cNvPr id="4" name="ZoneTexte 3"/>
          <p:cNvSpPr txBox="1"/>
          <p:nvPr/>
        </p:nvSpPr>
        <p:spPr>
          <a:xfrm>
            <a:off x="2132856" y="8867001"/>
            <a:ext cx="3096344" cy="553998"/>
          </a:xfrm>
          <a:prstGeom prst="rect">
            <a:avLst/>
          </a:prstGeom>
          <a:noFill/>
        </p:spPr>
        <p:txBody>
          <a:bodyPr wrap="square" rtlCol="0">
            <a:spAutoFit/>
          </a:bodyPr>
          <a:lstStyle/>
          <a:p>
            <a:r>
              <a:rPr lang="fr-FR" sz="1200" dirty="0" smtClean="0"/>
              <a:t> http://www.commune-montcet.fr</a:t>
            </a:r>
          </a:p>
          <a:p>
            <a:endParaRPr lang="fr-FR" dirty="0"/>
          </a:p>
        </p:txBody>
      </p:sp>
      <p:sp>
        <p:nvSpPr>
          <p:cNvPr id="4098" name="AutoShape 2" descr="Résultat de recherche d'images pour &quot;voie sans issu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0" y="35496"/>
            <a:ext cx="6858000" cy="16561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05272" y="35496"/>
            <a:ext cx="6552728" cy="1815882"/>
          </a:xfrm>
          <a:prstGeom prst="rect">
            <a:avLst/>
          </a:prstGeom>
          <a:noFill/>
        </p:spPr>
        <p:txBody>
          <a:bodyPr wrap="square" rtlCol="0">
            <a:spAutoFit/>
          </a:bodyPr>
          <a:lstStyle/>
          <a:p>
            <a:pPr algn="ctr"/>
            <a:r>
              <a:rPr lang="fr-FR" sz="1200" dirty="0" smtClean="0"/>
              <a:t>LE MOUSTIQUE –TIGRE</a:t>
            </a:r>
          </a:p>
          <a:p>
            <a:pPr algn="ctr"/>
            <a:endParaRPr lang="fr-FR" sz="1000" dirty="0" smtClean="0"/>
          </a:p>
          <a:p>
            <a:pPr algn="ctr"/>
            <a:r>
              <a:rPr lang="fr-FR" sz="1000" dirty="0" smtClean="0"/>
              <a:t>                     L’AIN fait parti des 42 départements en alerte rouge au moustique –tigre. </a:t>
            </a:r>
          </a:p>
          <a:p>
            <a:pPr algn="just"/>
            <a:r>
              <a:rPr lang="fr-FR" sz="1000" dirty="0" smtClean="0"/>
              <a:t>                                        Petit, quelques millimètres de longueur, noir à rayures blanches, il peut transmettre « la dengue » ou «  le </a:t>
            </a:r>
            <a:r>
              <a:rPr lang="fr-FR" sz="1000" dirty="0" err="1" smtClean="0"/>
              <a:t>chikungunya</a:t>
            </a:r>
            <a:r>
              <a:rPr lang="fr-FR" sz="1000" dirty="0" smtClean="0"/>
              <a:t> ».</a:t>
            </a:r>
          </a:p>
          <a:p>
            <a:pPr algn="just"/>
            <a:r>
              <a:rPr lang="fr-FR" sz="1000" dirty="0" smtClean="0"/>
              <a:t>  Pour éviter la prolifération autour de chez soi : il faut éviter l’eau stagnante, soucoupe sous un pot de fleurs par exemple ; une femelle peut se reproduire dans très peu d’eau.</a:t>
            </a:r>
          </a:p>
          <a:p>
            <a:pPr algn="just"/>
            <a:r>
              <a:rPr lang="fr-FR" sz="1000" dirty="0" smtClean="0"/>
              <a:t>  L’idéal serait de porter des vêtements amples, clairs et longs; mais on peut se prémunir en appliquant des lotions corporelles et en installant des moustiquaires à nos fenêtres.</a:t>
            </a:r>
          </a:p>
          <a:p>
            <a:pPr algn="just"/>
            <a:r>
              <a:rPr lang="fr-FR" sz="1000" dirty="0" smtClean="0"/>
              <a:t>Plus d’informations sur le site : http://www.signalement-moustique.fr </a:t>
            </a:r>
          </a:p>
          <a:p>
            <a:endParaRPr lang="fr-FR" sz="1000" dirty="0"/>
          </a:p>
        </p:txBody>
      </p:sp>
      <p:sp>
        <p:nvSpPr>
          <p:cNvPr id="22" name="ZoneTexte 21"/>
          <p:cNvSpPr txBox="1"/>
          <p:nvPr/>
        </p:nvSpPr>
        <p:spPr>
          <a:xfrm>
            <a:off x="0" y="1763688"/>
            <a:ext cx="4221088" cy="7371249"/>
          </a:xfrm>
          <a:prstGeom prst="rect">
            <a:avLst/>
          </a:prstGeom>
          <a:noFill/>
        </p:spPr>
        <p:txBody>
          <a:bodyPr wrap="square" rtlCol="0">
            <a:spAutoFit/>
          </a:bodyPr>
          <a:lstStyle/>
          <a:p>
            <a:pPr algn="just"/>
            <a:r>
              <a:rPr lang="fr-FR" sz="1200" b="1" dirty="0" smtClean="0"/>
              <a:t>Réalisation et projets en cours</a:t>
            </a:r>
          </a:p>
          <a:p>
            <a:pPr algn="just"/>
            <a:endParaRPr lang="fr-FR" sz="1100" dirty="0" smtClean="0"/>
          </a:p>
          <a:p>
            <a:pPr algn="just"/>
            <a:r>
              <a:rPr lang="fr-FR" sz="900" dirty="0" smtClean="0"/>
              <a:t>  Le 30 mars, le Conseil Municipal approuvait la modification simplifié du PLU; cette modification minime était néanmoins nécessaire pour que </a:t>
            </a:r>
            <a:r>
              <a:rPr lang="fr-FR" sz="900" dirty="0" err="1" smtClean="0"/>
              <a:t>Dynacité</a:t>
            </a:r>
            <a:r>
              <a:rPr lang="fr-FR" sz="900" dirty="0" smtClean="0"/>
              <a:t> puisse réaliser son projet de locatifs derrière l’église, afin de permettre des aménagements piétonniers et des parkings inhérents à son projet</a:t>
            </a:r>
            <a:r>
              <a:rPr lang="fr-FR" sz="900" dirty="0" smtClean="0"/>
              <a:t>.</a:t>
            </a:r>
            <a:endParaRPr lang="fr-FR" sz="900" dirty="0" smtClean="0"/>
          </a:p>
          <a:p>
            <a:pPr algn="just"/>
            <a:endParaRPr lang="fr-FR" sz="900" dirty="0" smtClean="0"/>
          </a:p>
          <a:p>
            <a:pPr algn="just"/>
            <a:endParaRPr lang="fr-FR" sz="900" dirty="0" smtClean="0"/>
          </a:p>
          <a:p>
            <a:pPr algn="just"/>
            <a:endParaRPr lang="fr-FR" sz="900" dirty="0" smtClean="0"/>
          </a:p>
          <a:p>
            <a:pPr algn="just"/>
            <a:endParaRPr lang="fr-FR" sz="900" dirty="0" smtClean="0"/>
          </a:p>
          <a:p>
            <a:pPr algn="just"/>
            <a:endParaRPr lang="fr-FR" sz="900" dirty="0" smtClean="0"/>
          </a:p>
          <a:p>
            <a:pPr algn="just"/>
            <a:endParaRPr lang="fr-FR" sz="900" dirty="0" smtClean="0"/>
          </a:p>
          <a:p>
            <a:pPr algn="just"/>
            <a:endParaRPr lang="fr-FR" sz="900" dirty="0" smtClean="0"/>
          </a:p>
          <a:p>
            <a:pPr algn="just"/>
            <a:endParaRPr lang="fr-FR" sz="900" dirty="0" smtClean="0"/>
          </a:p>
          <a:p>
            <a:pPr algn="just"/>
            <a:endParaRPr lang="fr-FR" sz="900" dirty="0" smtClean="0"/>
          </a:p>
          <a:p>
            <a:pPr algn="just"/>
            <a:endParaRPr lang="fr-FR" sz="900" dirty="0" smtClean="0"/>
          </a:p>
          <a:p>
            <a:pPr algn="just"/>
            <a:endParaRPr lang="fr-FR" sz="900" dirty="0" smtClean="0"/>
          </a:p>
          <a:p>
            <a:pPr algn="just"/>
            <a:endParaRPr lang="fr-FR" sz="900" dirty="0" smtClean="0"/>
          </a:p>
          <a:p>
            <a:pPr algn="just"/>
            <a:r>
              <a:rPr lang="fr-FR" sz="900" dirty="0" smtClean="0"/>
              <a:t>  Vers la Croix, le début des travaux de viabilisation de 3 parcelles ont débuté; conjointement le réseau des eaux pluviales du haut du chemin de la Croix (depuis la route de </a:t>
            </a:r>
            <a:r>
              <a:rPr lang="fr-FR" sz="900" dirty="0" err="1" smtClean="0"/>
              <a:t>Polliat</a:t>
            </a:r>
            <a:r>
              <a:rPr lang="fr-FR" sz="900" dirty="0" smtClean="0"/>
              <a:t>) sera repris afin d’améliorer les écoulements.</a:t>
            </a:r>
          </a:p>
          <a:p>
            <a:pPr algn="just"/>
            <a:r>
              <a:rPr lang="fr-FR" sz="900" dirty="0" smtClean="0"/>
              <a:t>   L’entreprise Perrier de Neuville-les-Dames, qui a répondu favorablement aux appels d’offre, finira l’aménagement de la Place de l’Eglise, afin de l’agrandir. Elle aménagera </a:t>
            </a:r>
            <a:r>
              <a:rPr lang="fr-FR" sz="900" dirty="0" smtClean="0"/>
              <a:t>aussi le </a:t>
            </a:r>
            <a:r>
              <a:rPr lang="fr-FR" sz="900" dirty="0" smtClean="0"/>
              <a:t>chemin piétonnier, sur toute sa longueur, depuis la Mairie jusque vers les locatifs </a:t>
            </a:r>
            <a:r>
              <a:rPr lang="fr-FR" sz="900" dirty="0" smtClean="0"/>
              <a:t> route de </a:t>
            </a:r>
            <a:r>
              <a:rPr lang="fr-FR" sz="900" dirty="0" err="1" smtClean="0"/>
              <a:t>Vandeins</a:t>
            </a:r>
            <a:r>
              <a:rPr lang="fr-FR" sz="900" dirty="0" smtClean="0"/>
              <a:t>, </a:t>
            </a:r>
            <a:r>
              <a:rPr lang="fr-FR" sz="900" dirty="0" smtClean="0"/>
              <a:t>afin </a:t>
            </a:r>
            <a:r>
              <a:rPr lang="fr-FR" sz="900" dirty="0" smtClean="0"/>
              <a:t>de le rendre plus accessible.</a:t>
            </a:r>
          </a:p>
          <a:p>
            <a:pPr algn="just"/>
            <a:r>
              <a:rPr lang="fr-FR" sz="900" dirty="0" smtClean="0"/>
              <a:t>   Le diagnostic de notre réseau d’assainissement est toujours en cours, afin de détecter des flux d’eaux pluviales préjudiciables au bon fonctionnement de la station d’épuration. Des tests à la fumée sont réalisés depuis ce début juin et ceci jusqu’à la fin du mois de juillet.</a:t>
            </a:r>
          </a:p>
          <a:p>
            <a:pPr algn="just"/>
            <a:r>
              <a:rPr lang="fr-FR" sz="900" dirty="0" smtClean="0"/>
              <a:t>   Concernant le réaménagement du cimetière, les déplacements d’un caveau et d’une tombe, en accord avec les familles, sera entrepris d’ici peu, ceci dans le but de permettre une meilleure circulation entre les monuments et d’optimiser les surfaces occupées.</a:t>
            </a:r>
          </a:p>
          <a:p>
            <a:pPr algn="just"/>
            <a:r>
              <a:rPr lang="fr-FR" sz="900" dirty="0" smtClean="0"/>
              <a:t>   Courant de ce mois de juin, l’étanchéité de la dalle au-dessus du local du Comité des Fêtes devrait être faite.</a:t>
            </a:r>
          </a:p>
          <a:p>
            <a:pPr algn="just"/>
            <a:r>
              <a:rPr lang="fr-FR" sz="900" dirty="0" smtClean="0"/>
              <a:t>   Concernant les 4 parcelles du Clos des Feuilles d’Or, 2 parcelles ont été cédées avec 2 constructions en cours. A ce jour, 2 compromis de vente ont été signés pour les 2 parcelles restantes; les ventes définitives clôtureront ce projet.</a:t>
            </a:r>
          </a:p>
          <a:p>
            <a:pPr algn="just"/>
            <a:r>
              <a:rPr lang="fr-FR" sz="900" dirty="0" smtClean="0"/>
              <a:t>   Encore en réflexion, le réaménagement du Chemin des Bois est prévu dans le but d’améliorer le cheminement; la création d’un fossé permettra l’écoulement des eaux pluviales.</a:t>
            </a:r>
          </a:p>
          <a:p>
            <a:pPr algn="just"/>
            <a:r>
              <a:rPr lang="fr-FR" sz="900" dirty="0" smtClean="0"/>
              <a:t>   Les travaux de sécurisation de nos 2 départementales sont terminés. Les rétrécissements de chaussées réduisent effectivement la vitesse, malheureusement pas pour tous les conducteurs. Concernant le rétrécissement route de </a:t>
            </a:r>
            <a:r>
              <a:rPr lang="fr-FR" sz="900" dirty="0" err="1" smtClean="0"/>
              <a:t>Polliat</a:t>
            </a:r>
            <a:r>
              <a:rPr lang="fr-FR" sz="900" dirty="0" smtClean="0"/>
              <a:t>, il reste à aménager un cheminement piétonnier au droit de ce passage. </a:t>
            </a:r>
          </a:p>
          <a:p>
            <a:pPr algn="just"/>
            <a:endParaRPr lang="fr-FR" sz="900" dirty="0"/>
          </a:p>
        </p:txBody>
      </p:sp>
      <p:sp>
        <p:nvSpPr>
          <p:cNvPr id="23" name="ZoneTexte 22"/>
          <p:cNvSpPr txBox="1"/>
          <p:nvPr/>
        </p:nvSpPr>
        <p:spPr>
          <a:xfrm>
            <a:off x="4221088" y="2915816"/>
            <a:ext cx="2564904" cy="5493812"/>
          </a:xfrm>
          <a:prstGeom prst="rect">
            <a:avLst/>
          </a:prstGeom>
          <a:noFill/>
        </p:spPr>
        <p:txBody>
          <a:bodyPr wrap="square" rtlCol="0">
            <a:spAutoFit/>
          </a:bodyPr>
          <a:lstStyle/>
          <a:p>
            <a:pPr algn="just"/>
            <a:endParaRPr lang="fr-FR" sz="900" dirty="0" smtClean="0"/>
          </a:p>
          <a:p>
            <a:pPr algn="just"/>
            <a:r>
              <a:rPr lang="fr-FR" sz="900" dirty="0" smtClean="0"/>
              <a:t>  L’industrialisation de l’agriculture avec les pesticides, la destruction des haies, des murets, le réchauffement climatique bouleversent l’équilibre alimentaire et la reproduction des oiseaux . Chacun de nous, peut dans son jardin, participer à leur sauvegarde en changeant ses pratiques :</a:t>
            </a:r>
          </a:p>
          <a:p>
            <a:pPr lvl="0" algn="just">
              <a:buFontTx/>
              <a:buChar char="-"/>
            </a:pPr>
            <a:r>
              <a:rPr lang="fr-FR" sz="900" dirty="0" smtClean="0"/>
              <a:t> Plantons des espèces mellifères pour attirer les insectes pollinisateurs et pour attirer les oiseaux, plantons des espèces à baies ou à graines. </a:t>
            </a:r>
          </a:p>
          <a:p>
            <a:pPr lvl="0" algn="just">
              <a:buFontTx/>
              <a:buChar char="-"/>
            </a:pPr>
            <a:r>
              <a:rPr lang="fr-FR" sz="900" dirty="0" smtClean="0"/>
              <a:t> Traitons naturellement avec des purins d’orties, de consoude ou de bardane…</a:t>
            </a:r>
          </a:p>
          <a:p>
            <a:pPr lvl="0" algn="just"/>
            <a:r>
              <a:rPr lang="fr-FR" sz="900" dirty="0" smtClean="0"/>
              <a:t>- Ne ratissons pas les feuilles mortes à l’automne pour qu’ils trouvent des vers de terre et laissons les plantes à graines dans le potager.</a:t>
            </a:r>
          </a:p>
          <a:p>
            <a:pPr lvl="0" algn="just"/>
            <a:r>
              <a:rPr lang="fr-FR" sz="900" dirty="0" smtClean="0"/>
              <a:t>- Hôtels à insectes, nichoirs et mangeoires seront les bienvenus ! Nourrissons-les dès les premiers froids, jusqu’au mois de  mars, en installant les mangeoires à l’abri des chats !!</a:t>
            </a:r>
          </a:p>
          <a:p>
            <a:pPr lvl="0" algn="just"/>
            <a:endParaRPr lang="fr-FR" sz="900"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endParaRPr lang="fr-FR" sz="900" b="1" dirty="0" smtClean="0"/>
          </a:p>
          <a:p>
            <a:pPr algn="just"/>
            <a:r>
              <a:rPr lang="fr-FR" sz="900" b="1" dirty="0" smtClean="0"/>
              <a:t>A notre échelle, essayons de  préserver nos oiseaux.</a:t>
            </a:r>
            <a:endParaRPr lang="fr-FR" sz="900" b="1" dirty="0"/>
          </a:p>
        </p:txBody>
      </p:sp>
      <p:sp>
        <p:nvSpPr>
          <p:cNvPr id="10" name="Rectangle 9"/>
          <p:cNvSpPr/>
          <p:nvPr/>
        </p:nvSpPr>
        <p:spPr>
          <a:xfrm>
            <a:off x="0" y="1763688"/>
            <a:ext cx="4221088" cy="705678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221088" y="1828145"/>
            <a:ext cx="2376264" cy="1015663"/>
          </a:xfrm>
          <a:prstGeom prst="rect">
            <a:avLst/>
          </a:prstGeom>
          <a:noFill/>
        </p:spPr>
        <p:txBody>
          <a:bodyPr wrap="square" rtlCol="0">
            <a:spAutoFit/>
          </a:bodyPr>
          <a:lstStyle/>
          <a:p>
            <a:r>
              <a:rPr lang="fr-FR" sz="1200" b="1" dirty="0" smtClean="0"/>
              <a:t>Les oiseaux, les insectes disparaissent…</a:t>
            </a:r>
          </a:p>
          <a:p>
            <a:r>
              <a:rPr lang="fr-FR" sz="1200" b="1" dirty="0" smtClean="0"/>
              <a:t>Attirons-les dans nos jardins !!!</a:t>
            </a:r>
            <a:endParaRPr lang="fr-FR" sz="1200" dirty="0" smtClean="0"/>
          </a:p>
          <a:p>
            <a:endParaRPr lang="fr-FR" sz="1200" dirty="0"/>
          </a:p>
        </p:txBody>
      </p:sp>
      <p:pic>
        <p:nvPicPr>
          <p:cNvPr id="12" name="Image 11" descr="RÃ©sultat de recherche d'images pour &quot;oiseaux de nos jardins&quot;"/>
          <p:cNvPicPr/>
          <p:nvPr/>
        </p:nvPicPr>
        <p:blipFill>
          <a:blip r:embed="rId3" cstate="print">
            <a:lum contrast="20000"/>
          </a:blip>
          <a:srcRect/>
          <a:stretch>
            <a:fillRect/>
          </a:stretch>
        </p:blipFill>
        <p:spPr bwMode="auto">
          <a:xfrm>
            <a:off x="4581128" y="6300192"/>
            <a:ext cx="1944216" cy="1527299"/>
          </a:xfrm>
          <a:prstGeom prst="rect">
            <a:avLst/>
          </a:prstGeom>
          <a:noFill/>
          <a:ln w="9525">
            <a:noFill/>
            <a:miter lim="800000"/>
            <a:headEnd/>
            <a:tailEnd/>
          </a:ln>
        </p:spPr>
      </p:pic>
      <p:sp>
        <p:nvSpPr>
          <p:cNvPr id="14" name="Rectangle 13"/>
          <p:cNvSpPr/>
          <p:nvPr/>
        </p:nvSpPr>
        <p:spPr>
          <a:xfrm>
            <a:off x="4293096" y="1763688"/>
            <a:ext cx="2564904" cy="705678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1" name="Picture 1"/>
          <p:cNvPicPr>
            <a:picLocks noChangeAspect="1" noChangeArrowheads="1"/>
          </p:cNvPicPr>
          <p:nvPr/>
        </p:nvPicPr>
        <p:blipFill>
          <a:blip r:embed="rId4" cstate="print">
            <a:lum/>
          </a:blip>
          <a:srcRect t="20356"/>
          <a:stretch>
            <a:fillRect/>
          </a:stretch>
        </p:blipFill>
        <p:spPr bwMode="auto">
          <a:xfrm>
            <a:off x="692696" y="2771800"/>
            <a:ext cx="2808312" cy="1622957"/>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rot="21249372">
            <a:off x="190691" y="5892209"/>
            <a:ext cx="2693900" cy="276350"/>
          </a:xfrm>
          <a:prstGeom prst="rect">
            <a:avLst/>
          </a:prstGeom>
          <a:noFill/>
          <a:ln w="19050">
            <a:solidFill>
              <a:srgbClr val="FFFF00"/>
            </a:solidFill>
          </a:ln>
        </p:spPr>
        <p:txBody>
          <a:bodyPr wrap="square" rtlCol="0">
            <a:spAutoFit/>
          </a:bodyPr>
          <a:lstStyle/>
          <a:p>
            <a:r>
              <a:rPr lang="fr-FR" sz="900" dirty="0" smtClean="0"/>
              <a:t>Mars : la </a:t>
            </a:r>
            <a:r>
              <a:rPr lang="fr-FR" sz="900" dirty="0" err="1" smtClean="0"/>
              <a:t>rando</a:t>
            </a:r>
            <a:r>
              <a:rPr lang="fr-FR" sz="900" dirty="0" smtClean="0"/>
              <a:t> nocturne du Comité</a:t>
            </a:r>
            <a:endParaRPr lang="fr-FR" sz="900" dirty="0"/>
          </a:p>
        </p:txBody>
      </p:sp>
      <p:graphicFrame>
        <p:nvGraphicFramePr>
          <p:cNvPr id="31" name="Tableau 30"/>
          <p:cNvGraphicFramePr>
            <a:graphicFrameLocks noGrp="1"/>
          </p:cNvGraphicFramePr>
          <p:nvPr/>
        </p:nvGraphicFramePr>
        <p:xfrm>
          <a:off x="116632" y="6355687"/>
          <a:ext cx="4680520" cy="2536793"/>
        </p:xfrm>
        <a:graphic>
          <a:graphicData uri="http://schemas.openxmlformats.org/drawingml/2006/table">
            <a:tbl>
              <a:tblPr firstRow="1" firstCol="1" bandRow="1">
                <a:tableStyleId>{5DA37D80-6434-44D0-A028-1B22A696006F}</a:tableStyleId>
              </a:tblPr>
              <a:tblGrid>
                <a:gridCol w="1368152"/>
                <a:gridCol w="1224136"/>
                <a:gridCol w="2088232"/>
              </a:tblGrid>
              <a:tr h="139823">
                <a:tc>
                  <a:txBody>
                    <a:bodyPr/>
                    <a:lstStyle/>
                    <a:p>
                      <a:pPr algn="l" fontAlgn="b"/>
                      <a:r>
                        <a:rPr lang="fr-FR" sz="800" u="none" strike="noStrike" dirty="0"/>
                        <a:t>Date</a:t>
                      </a:r>
                      <a:endParaRPr lang="fr-FR" sz="800" b="1" i="0" u="none" strike="noStrike" dirty="0">
                        <a:solidFill>
                          <a:srgbClr val="000000"/>
                        </a:solidFill>
                        <a:latin typeface="Calibri"/>
                      </a:endParaRPr>
                    </a:p>
                  </a:txBody>
                  <a:tcPr marL="6658" marR="6658" marT="6658" marB="0" anchor="ctr"/>
                </a:tc>
                <a:tc>
                  <a:txBody>
                    <a:bodyPr/>
                    <a:lstStyle/>
                    <a:p>
                      <a:pPr algn="l" fontAlgn="b"/>
                      <a:r>
                        <a:rPr lang="fr-FR" sz="800" u="none" strike="noStrike"/>
                        <a:t>Association</a:t>
                      </a:r>
                      <a:endParaRPr lang="fr-FR" sz="800" b="1" i="0" u="none" strike="noStrike">
                        <a:solidFill>
                          <a:srgbClr val="000000"/>
                        </a:solidFill>
                        <a:latin typeface="Calibri"/>
                      </a:endParaRPr>
                    </a:p>
                  </a:txBody>
                  <a:tcPr marL="6658" marR="6658" marT="6658" marB="0" anchor="ctr"/>
                </a:tc>
                <a:tc>
                  <a:txBody>
                    <a:bodyPr/>
                    <a:lstStyle/>
                    <a:p>
                      <a:pPr algn="l" fontAlgn="b"/>
                      <a:r>
                        <a:rPr lang="fr-FR" sz="800" u="none" strike="noStrike"/>
                        <a:t>Manifestation</a:t>
                      </a:r>
                      <a:endParaRPr lang="fr-FR" sz="800" b="1"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Sam 07 juillet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La Préservatrice</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Repas + pétanque</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En Septembre</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Club de l'Irance</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Repas friture en bord de Saône</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Mer 05 septembre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Donneurs de Sang</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Collecte de sang (Polliat)</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Lundi 17 Septembre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Restaurant Scolaire</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Assemblée Générale </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Dim 30 septembre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CCAS</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Petit déjeuner CCAS</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Lundi 01 octobre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Mont' SOU</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Assemblée Générale des 2 Sous</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Dim 07 octobre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dirty="0"/>
                        <a:t>Commission </a:t>
                      </a:r>
                      <a:r>
                        <a:rPr lang="fr-FR" sz="800" u="none" strike="noStrike" dirty="0" smtClean="0"/>
                        <a:t> Patrimoine</a:t>
                      </a:r>
                      <a:endParaRPr lang="fr-FR" sz="800" b="0" i="0" u="none" strike="noStrike" dirty="0">
                        <a:solidFill>
                          <a:srgbClr val="000000"/>
                        </a:solidFill>
                        <a:latin typeface="Calibri"/>
                      </a:endParaRPr>
                    </a:p>
                  </a:txBody>
                  <a:tcPr marL="6658" marR="6658" marT="6658" marB="0" anchor="ctr"/>
                </a:tc>
                <a:tc>
                  <a:txBody>
                    <a:bodyPr/>
                    <a:lstStyle/>
                    <a:p>
                      <a:pPr algn="l" fontAlgn="b"/>
                      <a:r>
                        <a:rPr lang="fr-FR" sz="800" u="none" strike="noStrike"/>
                        <a:t>P'tit patrimoine en fête</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Dim 21 octobre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Amicale des Pompiers</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Vente de boudin</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Dim 11 novembre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Conseil Municipal</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Commémoration centenaire  guerre 14/18</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Sam 17 novembre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Mont' SOU</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Vente de boudin sur réservation</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Mardi 20 novembre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Club de l'Irance</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Concours de belote</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Sam 01 décembre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CCAS</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Repas du CCAS</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Sam 01 décembre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Mont' SOU</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Vente de sapins et chocolat sur réservation</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Mardi 04 décembre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Club de l'Irance</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Repas de Noel</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Sam 08 décembre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La Préservatrice</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Vente de civet </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Mer 14 novembre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Donneurs de Sang</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Collecte de sang (Polliat)</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Jeudi 29 novembre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Club de l'Irance</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Thé dansant à Saint Rémy</a:t>
                      </a:r>
                      <a:endParaRPr lang="fr-FR" sz="800" b="0" i="0" u="none" strike="noStrike">
                        <a:solidFill>
                          <a:srgbClr val="000000"/>
                        </a:solidFill>
                        <a:latin typeface="Calibri"/>
                      </a:endParaRPr>
                    </a:p>
                  </a:txBody>
                  <a:tcPr marL="6658" marR="6658" marT="6658" marB="0" anchor="ctr"/>
                </a:tc>
              </a:tr>
              <a:tr h="133165">
                <a:tc>
                  <a:txBody>
                    <a:bodyPr/>
                    <a:lstStyle/>
                    <a:p>
                      <a:pPr algn="l" fontAlgn="b"/>
                      <a:r>
                        <a:rPr lang="fr-FR" sz="800" u="none" strike="noStrike"/>
                        <a:t>Courant nov/déc 2018</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a:t>Les Conscrits</a:t>
                      </a:r>
                      <a:endParaRPr lang="fr-FR" sz="800" b="0" i="0" u="none" strike="noStrike">
                        <a:solidFill>
                          <a:srgbClr val="000000"/>
                        </a:solidFill>
                        <a:latin typeface="Calibri"/>
                      </a:endParaRPr>
                    </a:p>
                  </a:txBody>
                  <a:tcPr marL="6658" marR="6658" marT="6658" marB="0" anchor="ctr"/>
                </a:tc>
                <a:tc>
                  <a:txBody>
                    <a:bodyPr/>
                    <a:lstStyle/>
                    <a:p>
                      <a:pPr algn="l" fontAlgn="b"/>
                      <a:r>
                        <a:rPr lang="fr-FR" sz="800" u="none" strike="noStrike" dirty="0"/>
                        <a:t>Vente de Tartes Maison</a:t>
                      </a:r>
                      <a:endParaRPr lang="fr-FR" sz="800" b="0" i="0" u="none" strike="noStrike" dirty="0">
                        <a:solidFill>
                          <a:srgbClr val="000000"/>
                        </a:solidFill>
                        <a:latin typeface="Calibri"/>
                      </a:endParaRPr>
                    </a:p>
                  </a:txBody>
                  <a:tcPr marL="6658" marR="6658" marT="6658" marB="0" anchor="ctr"/>
                </a:tc>
              </a:tr>
            </a:tbl>
          </a:graphicData>
        </a:graphic>
      </p:graphicFrame>
      <p:sp>
        <p:nvSpPr>
          <p:cNvPr id="8" name="Titre 1"/>
          <p:cNvSpPr>
            <a:spLocks noGrp="1"/>
          </p:cNvSpPr>
          <p:nvPr>
            <p:ph type="title"/>
          </p:nvPr>
        </p:nvSpPr>
        <p:spPr>
          <a:xfrm>
            <a:off x="1124744" y="0"/>
            <a:ext cx="4952628" cy="251520"/>
          </a:xfrm>
        </p:spPr>
        <p:txBody>
          <a:bodyPr>
            <a:normAutofit fontScale="90000"/>
          </a:bodyPr>
          <a:lstStyle/>
          <a:p>
            <a:r>
              <a:rPr lang="fr-FR" sz="1200" dirty="0" smtClean="0"/>
              <a:t>DIAPORAMA du 1 er Semestre 2018</a:t>
            </a:r>
            <a:endParaRPr lang="fr-FR" sz="1200" dirty="0"/>
          </a:p>
        </p:txBody>
      </p:sp>
      <p:sp>
        <p:nvSpPr>
          <p:cNvPr id="32" name="ZoneTexte 31"/>
          <p:cNvSpPr txBox="1"/>
          <p:nvPr/>
        </p:nvSpPr>
        <p:spPr>
          <a:xfrm>
            <a:off x="2060848" y="8867001"/>
            <a:ext cx="3096344" cy="553998"/>
          </a:xfrm>
          <a:prstGeom prst="rect">
            <a:avLst/>
          </a:prstGeom>
          <a:noFill/>
        </p:spPr>
        <p:txBody>
          <a:bodyPr wrap="square" rtlCol="0">
            <a:spAutoFit/>
          </a:bodyPr>
          <a:lstStyle/>
          <a:p>
            <a:r>
              <a:rPr lang="fr-FR" sz="1200" dirty="0" smtClean="0"/>
              <a:t> http://www.commune-montcet.fr</a:t>
            </a:r>
          </a:p>
          <a:p>
            <a:endParaRPr lang="fr-FR" dirty="0"/>
          </a:p>
        </p:txBody>
      </p:sp>
      <p:sp>
        <p:nvSpPr>
          <p:cNvPr id="33" name="Forme libre 32"/>
          <p:cNvSpPr/>
          <p:nvPr/>
        </p:nvSpPr>
        <p:spPr>
          <a:xfrm>
            <a:off x="5719313" y="8962845"/>
            <a:ext cx="25879" cy="86264"/>
          </a:xfrm>
          <a:custGeom>
            <a:avLst/>
            <a:gdLst>
              <a:gd name="connsiteX0" fmla="*/ 0 w 25879"/>
              <a:gd name="connsiteY0" fmla="*/ 0 h 86264"/>
              <a:gd name="connsiteX1" fmla="*/ 8627 w 25879"/>
              <a:gd name="connsiteY1" fmla="*/ 60385 h 86264"/>
              <a:gd name="connsiteX2" fmla="*/ 25879 w 25879"/>
              <a:gd name="connsiteY2" fmla="*/ 86264 h 86264"/>
            </a:gdLst>
            <a:ahLst/>
            <a:cxnLst>
              <a:cxn ang="0">
                <a:pos x="connsiteX0" y="connsiteY0"/>
              </a:cxn>
              <a:cxn ang="0">
                <a:pos x="connsiteX1" y="connsiteY1"/>
              </a:cxn>
              <a:cxn ang="0">
                <a:pos x="connsiteX2" y="connsiteY2"/>
              </a:cxn>
            </a:cxnLst>
            <a:rect l="l" t="t" r="r" b="b"/>
            <a:pathLst>
              <a:path w="25879" h="86264">
                <a:moveTo>
                  <a:pt x="0" y="0"/>
                </a:moveTo>
                <a:cubicBezTo>
                  <a:pt x="2876" y="20128"/>
                  <a:pt x="2784" y="40910"/>
                  <a:pt x="8627" y="60385"/>
                </a:cubicBezTo>
                <a:cubicBezTo>
                  <a:pt x="11606" y="70315"/>
                  <a:pt x="25879" y="86264"/>
                  <a:pt x="25879" y="862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ZoneTexte 33"/>
          <p:cNvSpPr txBox="1"/>
          <p:nvPr/>
        </p:nvSpPr>
        <p:spPr>
          <a:xfrm>
            <a:off x="6021288" y="8872735"/>
            <a:ext cx="648072" cy="307777"/>
          </a:xfrm>
          <a:prstGeom prst="rect">
            <a:avLst/>
          </a:prstGeom>
          <a:noFill/>
        </p:spPr>
        <p:txBody>
          <a:bodyPr wrap="square" rtlCol="0">
            <a:spAutoFit/>
          </a:bodyPr>
          <a:lstStyle/>
          <a:p>
            <a:r>
              <a:rPr lang="fr-FR" sz="1400" dirty="0" smtClean="0"/>
              <a:t>IPNS</a:t>
            </a:r>
            <a:endParaRPr lang="fr-FR" sz="1400" dirty="0"/>
          </a:p>
        </p:txBody>
      </p:sp>
      <p:grpSp>
        <p:nvGrpSpPr>
          <p:cNvPr id="10" name="Groupe 9"/>
          <p:cNvGrpSpPr/>
          <p:nvPr/>
        </p:nvGrpSpPr>
        <p:grpSpPr>
          <a:xfrm>
            <a:off x="2328255" y="251520"/>
            <a:ext cx="4529745" cy="3096344"/>
            <a:chOff x="2132856" y="251520"/>
            <a:chExt cx="4413113" cy="3096344"/>
          </a:xfrm>
        </p:grpSpPr>
        <p:pic>
          <p:nvPicPr>
            <p:cNvPr id="2050" name="Picture 2" descr="C:\Users\asus\Documents\Bulletin municipal\Documents Mairie 2018\2018 01 27 banquet des classes à Montcet\P1060181.JPG"/>
            <p:cNvPicPr>
              <a:picLocks noChangeAspect="1" noChangeArrowheads="1"/>
            </p:cNvPicPr>
            <p:nvPr/>
          </p:nvPicPr>
          <p:blipFill>
            <a:blip r:embed="rId3" cstate="print"/>
            <a:srcRect/>
            <a:stretch>
              <a:fillRect/>
            </a:stretch>
          </p:blipFill>
          <p:spPr bwMode="auto">
            <a:xfrm>
              <a:off x="2132856" y="251520"/>
              <a:ext cx="4413113" cy="2834637"/>
            </a:xfrm>
            <a:prstGeom prst="rect">
              <a:avLst/>
            </a:prstGeom>
            <a:noFill/>
            <a:ln w="19050">
              <a:solidFill>
                <a:srgbClr val="7030A0"/>
              </a:solidFill>
              <a:prstDash val="dashDot"/>
            </a:ln>
          </p:spPr>
        </p:pic>
        <p:sp>
          <p:nvSpPr>
            <p:cNvPr id="9" name="ZoneTexte 8"/>
            <p:cNvSpPr txBox="1"/>
            <p:nvPr/>
          </p:nvSpPr>
          <p:spPr>
            <a:xfrm>
              <a:off x="2132856" y="3101643"/>
              <a:ext cx="4392488" cy="246221"/>
            </a:xfrm>
            <a:prstGeom prst="rect">
              <a:avLst/>
            </a:prstGeom>
            <a:noFill/>
            <a:ln w="19050">
              <a:solidFill>
                <a:srgbClr val="7030A0"/>
              </a:solidFill>
            </a:ln>
          </p:spPr>
          <p:txBody>
            <a:bodyPr wrap="square" rtlCol="0">
              <a:spAutoFit/>
            </a:bodyPr>
            <a:lstStyle/>
            <a:p>
              <a:r>
                <a:rPr lang="fr-FR" sz="1000" dirty="0" smtClean="0"/>
                <a:t>Janvier : la fête des conscrits en 8 et en 3 </a:t>
              </a:r>
              <a:endParaRPr lang="fr-FR" sz="1000" dirty="0"/>
            </a:p>
          </p:txBody>
        </p:sp>
      </p:grpSp>
      <p:grpSp>
        <p:nvGrpSpPr>
          <p:cNvPr id="12" name="Groupe 11"/>
          <p:cNvGrpSpPr/>
          <p:nvPr/>
        </p:nvGrpSpPr>
        <p:grpSpPr>
          <a:xfrm rot="21371466">
            <a:off x="82556" y="325623"/>
            <a:ext cx="2285986" cy="1651994"/>
            <a:chOff x="188640" y="683568"/>
            <a:chExt cx="1872208" cy="1440160"/>
          </a:xfrm>
        </p:grpSpPr>
        <p:pic>
          <p:nvPicPr>
            <p:cNvPr id="2051" name="Picture 3" descr="C:\Users\asus\Documents\Bulletin municipal\Documents Mairie 2018\2018 02 24 chèque bébé 2017\P1060204.JPG"/>
            <p:cNvPicPr>
              <a:picLocks noChangeAspect="1" noChangeArrowheads="1"/>
            </p:cNvPicPr>
            <p:nvPr/>
          </p:nvPicPr>
          <p:blipFill>
            <a:blip r:embed="rId4" cstate="print"/>
            <a:srcRect l="7667" r="4158"/>
            <a:stretch>
              <a:fillRect/>
            </a:stretch>
          </p:blipFill>
          <p:spPr bwMode="auto">
            <a:xfrm>
              <a:off x="260648" y="683568"/>
              <a:ext cx="1656184" cy="1055663"/>
            </a:xfrm>
            <a:prstGeom prst="rect">
              <a:avLst/>
            </a:prstGeom>
            <a:noFill/>
            <a:ln w="19050">
              <a:solidFill>
                <a:srgbClr val="FF0066"/>
              </a:solidFill>
            </a:ln>
          </p:spPr>
        </p:pic>
        <p:sp>
          <p:nvSpPr>
            <p:cNvPr id="11" name="ZoneTexte 10"/>
            <p:cNvSpPr txBox="1"/>
            <p:nvPr/>
          </p:nvSpPr>
          <p:spPr>
            <a:xfrm>
              <a:off x="188640" y="1754396"/>
              <a:ext cx="1872208" cy="369332"/>
            </a:xfrm>
            <a:prstGeom prst="rect">
              <a:avLst/>
            </a:prstGeom>
            <a:noFill/>
          </p:spPr>
          <p:txBody>
            <a:bodyPr wrap="square" rtlCol="0">
              <a:spAutoFit/>
            </a:bodyPr>
            <a:lstStyle/>
            <a:p>
              <a:r>
                <a:rPr lang="fr-FR" sz="900" dirty="0" smtClean="0"/>
                <a:t>Janvier : accueil des nouveau-nés 2017 par le </a:t>
              </a:r>
              <a:r>
                <a:rPr lang="fr-FR" sz="900" dirty="0" err="1" smtClean="0"/>
                <a:t>CCAS</a:t>
              </a:r>
              <a:endParaRPr lang="fr-FR" sz="900" dirty="0"/>
            </a:p>
          </p:txBody>
        </p:sp>
      </p:grpSp>
      <p:grpSp>
        <p:nvGrpSpPr>
          <p:cNvPr id="15" name="Groupe 14"/>
          <p:cNvGrpSpPr/>
          <p:nvPr/>
        </p:nvGrpSpPr>
        <p:grpSpPr>
          <a:xfrm>
            <a:off x="0" y="2147278"/>
            <a:ext cx="2204865" cy="1560626"/>
            <a:chOff x="0" y="2147278"/>
            <a:chExt cx="2204865" cy="1560626"/>
          </a:xfrm>
        </p:grpSpPr>
        <p:sp>
          <p:nvSpPr>
            <p:cNvPr id="14" name="ZoneTexte 13"/>
            <p:cNvSpPr txBox="1"/>
            <p:nvPr/>
          </p:nvSpPr>
          <p:spPr>
            <a:xfrm>
              <a:off x="0" y="3338572"/>
              <a:ext cx="2204864" cy="369332"/>
            </a:xfrm>
            <a:prstGeom prst="rect">
              <a:avLst/>
            </a:prstGeom>
            <a:noFill/>
            <a:ln w="12700">
              <a:solidFill>
                <a:schemeClr val="tx1"/>
              </a:solidFill>
            </a:ln>
          </p:spPr>
          <p:txBody>
            <a:bodyPr wrap="square" rtlCol="0">
              <a:spAutoFit/>
            </a:bodyPr>
            <a:lstStyle/>
            <a:p>
              <a:r>
                <a:rPr lang="fr-FR" sz="900" dirty="0" smtClean="0"/>
                <a:t>Février : Concert Trio Nato à l’Eglise du Comité des Fêtes</a:t>
              </a:r>
              <a:endParaRPr lang="fr-FR" sz="900" dirty="0"/>
            </a:p>
          </p:txBody>
        </p:sp>
        <p:pic>
          <p:nvPicPr>
            <p:cNvPr id="2052" name="Picture 4" descr="C:\Users\asus\Documents\Bulletin municipal\Documents Mairie 2018\2018 02 25concert TRIO à l'église\P1060222.JPG"/>
            <p:cNvPicPr>
              <a:picLocks noChangeAspect="1" noChangeArrowheads="1"/>
            </p:cNvPicPr>
            <p:nvPr/>
          </p:nvPicPr>
          <p:blipFill>
            <a:blip r:embed="rId5" cstate="print"/>
            <a:srcRect/>
            <a:stretch>
              <a:fillRect/>
            </a:stretch>
          </p:blipFill>
          <p:spPr bwMode="auto">
            <a:xfrm>
              <a:off x="1" y="2147278"/>
              <a:ext cx="2204864" cy="1239203"/>
            </a:xfrm>
            <a:prstGeom prst="rect">
              <a:avLst/>
            </a:prstGeom>
            <a:noFill/>
            <a:ln w="19050">
              <a:solidFill>
                <a:schemeClr val="tx1"/>
              </a:solidFill>
            </a:ln>
          </p:spPr>
        </p:pic>
      </p:grpSp>
      <p:grpSp>
        <p:nvGrpSpPr>
          <p:cNvPr id="30" name="Groupe 29"/>
          <p:cNvGrpSpPr/>
          <p:nvPr/>
        </p:nvGrpSpPr>
        <p:grpSpPr>
          <a:xfrm rot="265670">
            <a:off x="4731337" y="7233335"/>
            <a:ext cx="2021146" cy="1655604"/>
            <a:chOff x="4725144" y="7148822"/>
            <a:chExt cx="2160240" cy="1815086"/>
          </a:xfrm>
        </p:grpSpPr>
        <p:sp>
          <p:nvSpPr>
            <p:cNvPr id="28" name="ZoneTexte 27"/>
            <p:cNvSpPr txBox="1"/>
            <p:nvPr/>
          </p:nvSpPr>
          <p:spPr>
            <a:xfrm>
              <a:off x="4725144" y="8748464"/>
              <a:ext cx="2132856" cy="215444"/>
            </a:xfrm>
            <a:prstGeom prst="rect">
              <a:avLst/>
            </a:prstGeom>
            <a:noFill/>
            <a:ln w="19050">
              <a:solidFill>
                <a:srgbClr val="FF0000"/>
              </a:solidFill>
            </a:ln>
          </p:spPr>
          <p:txBody>
            <a:bodyPr wrap="square" rtlCol="0">
              <a:spAutoFit/>
            </a:bodyPr>
            <a:lstStyle/>
            <a:p>
              <a:r>
                <a:rPr lang="fr-FR" sz="800" dirty="0" smtClean="0"/>
                <a:t>Juin : la Fête de la St Jean du Comité</a:t>
              </a:r>
              <a:endParaRPr lang="fr-FR" sz="800" dirty="0"/>
            </a:p>
          </p:txBody>
        </p:sp>
        <p:pic>
          <p:nvPicPr>
            <p:cNvPr id="4097" name="Picture 1"/>
            <p:cNvPicPr>
              <a:picLocks noChangeAspect="1" noChangeArrowheads="1"/>
            </p:cNvPicPr>
            <p:nvPr/>
          </p:nvPicPr>
          <p:blipFill>
            <a:blip r:embed="rId6" cstate="print"/>
            <a:srcRect/>
            <a:stretch>
              <a:fillRect/>
            </a:stretch>
          </p:blipFill>
          <p:spPr bwMode="auto">
            <a:xfrm>
              <a:off x="4725144" y="7148822"/>
              <a:ext cx="2160240" cy="1620180"/>
            </a:xfrm>
            <a:prstGeom prst="rect">
              <a:avLst/>
            </a:prstGeom>
            <a:noFill/>
            <a:ln w="19050">
              <a:solidFill>
                <a:srgbClr val="FF0000"/>
              </a:solidFill>
              <a:miter lim="800000"/>
              <a:headEnd/>
              <a:tailEnd/>
            </a:ln>
            <a:effectLst/>
          </p:spPr>
        </p:pic>
      </p:grpSp>
      <p:pic>
        <p:nvPicPr>
          <p:cNvPr id="4098" name="Picture 2"/>
          <p:cNvPicPr>
            <a:picLocks noChangeAspect="1" noChangeArrowheads="1"/>
          </p:cNvPicPr>
          <p:nvPr/>
        </p:nvPicPr>
        <p:blipFill>
          <a:blip r:embed="rId7" cstate="print">
            <a:lum bright="10000"/>
          </a:blip>
          <a:srcRect/>
          <a:stretch>
            <a:fillRect/>
          </a:stretch>
        </p:blipFill>
        <p:spPr bwMode="auto">
          <a:xfrm rot="21249372">
            <a:off x="76693" y="3913550"/>
            <a:ext cx="2727358" cy="2004322"/>
          </a:xfrm>
          <a:prstGeom prst="rect">
            <a:avLst/>
          </a:prstGeom>
          <a:noFill/>
          <a:ln w="19050">
            <a:solidFill>
              <a:srgbClr val="FFFF00"/>
            </a:solidFill>
            <a:miter lim="800000"/>
            <a:headEnd/>
            <a:tailEnd/>
          </a:ln>
          <a:effectLst/>
        </p:spPr>
      </p:pic>
      <p:grpSp>
        <p:nvGrpSpPr>
          <p:cNvPr id="29" name="Groupe 28"/>
          <p:cNvGrpSpPr/>
          <p:nvPr/>
        </p:nvGrpSpPr>
        <p:grpSpPr>
          <a:xfrm>
            <a:off x="4437112" y="5330620"/>
            <a:ext cx="2060848" cy="1776468"/>
            <a:chOff x="4797152" y="5330620"/>
            <a:chExt cx="2060848" cy="1776468"/>
          </a:xfrm>
        </p:grpSpPr>
        <p:pic>
          <p:nvPicPr>
            <p:cNvPr id="4099" name="Picture 3"/>
            <p:cNvPicPr>
              <a:picLocks noChangeAspect="1" noChangeArrowheads="1"/>
            </p:cNvPicPr>
            <p:nvPr/>
          </p:nvPicPr>
          <p:blipFill>
            <a:blip r:embed="rId8" cstate="print"/>
            <a:srcRect/>
            <a:stretch>
              <a:fillRect/>
            </a:stretch>
          </p:blipFill>
          <p:spPr bwMode="auto">
            <a:xfrm>
              <a:off x="4797152" y="5330620"/>
              <a:ext cx="2060848" cy="1545636"/>
            </a:xfrm>
            <a:prstGeom prst="rect">
              <a:avLst/>
            </a:prstGeom>
            <a:noFill/>
            <a:ln w="19050">
              <a:solidFill>
                <a:srgbClr val="007E39"/>
              </a:solidFill>
              <a:miter lim="800000"/>
              <a:headEnd/>
              <a:tailEnd/>
            </a:ln>
            <a:effectLst/>
          </p:spPr>
        </p:pic>
        <p:sp>
          <p:nvSpPr>
            <p:cNvPr id="27" name="ZoneTexte 26"/>
            <p:cNvSpPr txBox="1"/>
            <p:nvPr/>
          </p:nvSpPr>
          <p:spPr>
            <a:xfrm>
              <a:off x="4797152" y="6876256"/>
              <a:ext cx="2060848" cy="230832"/>
            </a:xfrm>
            <a:prstGeom prst="rect">
              <a:avLst/>
            </a:prstGeom>
            <a:noFill/>
            <a:ln w="19050">
              <a:solidFill>
                <a:srgbClr val="007E39"/>
              </a:solidFill>
            </a:ln>
          </p:spPr>
          <p:txBody>
            <a:bodyPr wrap="square" rtlCol="0">
              <a:spAutoFit/>
            </a:bodyPr>
            <a:lstStyle/>
            <a:p>
              <a:r>
                <a:rPr lang="fr-FR" sz="900" dirty="0" smtClean="0"/>
                <a:t>Mai : vente de plants de la Cantine</a:t>
              </a:r>
              <a:endParaRPr lang="fr-FR" sz="900" dirty="0"/>
            </a:p>
          </p:txBody>
        </p:sp>
      </p:grpSp>
      <p:sp>
        <p:nvSpPr>
          <p:cNvPr id="17" name="ZoneTexte 16"/>
          <p:cNvSpPr txBox="1"/>
          <p:nvPr/>
        </p:nvSpPr>
        <p:spPr>
          <a:xfrm rot="231103">
            <a:off x="2943357" y="5366174"/>
            <a:ext cx="2855612" cy="230832"/>
          </a:xfrm>
          <a:prstGeom prst="rect">
            <a:avLst/>
          </a:prstGeom>
          <a:solidFill>
            <a:srgbClr val="F9EDE9"/>
          </a:solidFill>
          <a:ln w="12700">
            <a:solidFill>
              <a:srgbClr val="C00000"/>
            </a:solidFill>
          </a:ln>
        </p:spPr>
        <p:txBody>
          <a:bodyPr wrap="square" rtlCol="0">
            <a:spAutoFit/>
          </a:bodyPr>
          <a:lstStyle/>
          <a:p>
            <a:r>
              <a:rPr lang="fr-FR" sz="900" dirty="0" smtClean="0"/>
              <a:t>Avril : parcours sportif des Pompiers à </a:t>
            </a:r>
            <a:r>
              <a:rPr lang="fr-FR" sz="900" dirty="0" err="1" smtClean="0"/>
              <a:t>Montracol</a:t>
            </a:r>
            <a:endParaRPr lang="fr-FR" sz="900" dirty="0"/>
          </a:p>
        </p:txBody>
      </p:sp>
      <p:pic>
        <p:nvPicPr>
          <p:cNvPr id="2053" name="Picture 5" descr="C:\Users\asus\Documents\Bulletin municipal\Documents Mairie 2018\2018 04 07 parcours sportif des pompiers à Montracol\DSC00426.JPG"/>
          <p:cNvPicPr>
            <a:picLocks noChangeAspect="1" noChangeArrowheads="1"/>
          </p:cNvPicPr>
          <p:nvPr/>
        </p:nvPicPr>
        <p:blipFill>
          <a:blip r:embed="rId9" cstate="print"/>
          <a:srcRect/>
          <a:stretch>
            <a:fillRect/>
          </a:stretch>
        </p:blipFill>
        <p:spPr bwMode="auto">
          <a:xfrm rot="231103">
            <a:off x="3018004" y="3393316"/>
            <a:ext cx="2868701" cy="1959516"/>
          </a:xfrm>
          <a:prstGeom prst="rect">
            <a:avLst/>
          </a:prstGeom>
          <a:noFill/>
          <a:ln w="19050">
            <a:solidFill>
              <a:srgbClr val="C00000"/>
            </a:solidFill>
            <a:prstDash val="dash"/>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106225</TotalTime>
  <Words>1224</Words>
  <Application>Microsoft Office PowerPoint</Application>
  <PresentationFormat>Affichage à l'écran (4:3)</PresentationFormat>
  <Paragraphs>270</Paragraphs>
  <Slides>4</Slides>
  <Notes>2</Notes>
  <HiddenSlides>0</HiddenSlides>
  <MMClips>0</MMClips>
  <ScaleCrop>false</ScaleCrop>
  <HeadingPairs>
    <vt:vector size="4" baseType="variant">
      <vt:variant>
        <vt:lpstr>Thème</vt:lpstr>
      </vt:variant>
      <vt:variant>
        <vt:i4>2</vt:i4>
      </vt:variant>
      <vt:variant>
        <vt:lpstr>Titres des diapositives</vt:lpstr>
      </vt:variant>
      <vt:variant>
        <vt:i4>4</vt:i4>
      </vt:variant>
    </vt:vector>
  </HeadingPairs>
  <TitlesOfParts>
    <vt:vector size="6" baseType="lpstr">
      <vt:lpstr>Conception personnalisée</vt:lpstr>
      <vt:lpstr>Oriel</vt:lpstr>
      <vt:lpstr>Diapositive 1</vt:lpstr>
      <vt:lpstr>Finances 2018</vt:lpstr>
      <vt:lpstr>Diapositive 3</vt:lpstr>
      <vt:lpstr>DIAPORAMA du 1 er Semestre 2018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asus</dc:creator>
  <cp:lastModifiedBy>asus</cp:lastModifiedBy>
  <cp:revision>176</cp:revision>
  <dcterms:created xsi:type="dcterms:W3CDTF">2016-04-10T17:23:50Z</dcterms:created>
  <dcterms:modified xsi:type="dcterms:W3CDTF">2018-06-26T17:00:30Z</dcterms:modified>
</cp:coreProperties>
</file>